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544498-96AD-4C3D-B95C-7C9E6B13BD36}" v="15" dt="2021-02-26T14:25:52.0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6014A-B2A0-4BEB-B395-2B32E2B6DE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A2E0972-7063-4A53-96B0-1179591A72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A61EE399-E952-4E0E-AEE4-0DD03DCBFB62}"/>
              </a:ext>
            </a:extLst>
          </p:cNvPr>
          <p:cNvSpPr>
            <a:spLocks noGrp="1"/>
          </p:cNvSpPr>
          <p:nvPr>
            <p:ph type="dt" sz="half" idx="10"/>
          </p:nvPr>
        </p:nvSpPr>
        <p:spPr/>
        <p:txBody>
          <a:bodyPr/>
          <a:lstStyle/>
          <a:p>
            <a:fld id="{C1B2D10C-ECA0-4CA3-A799-B4D0A4CF9996}" type="datetimeFigureOut">
              <a:rPr lang="en-CA" smtClean="0"/>
              <a:t>2021-02-25</a:t>
            </a:fld>
            <a:endParaRPr lang="en-CA"/>
          </a:p>
        </p:txBody>
      </p:sp>
      <p:sp>
        <p:nvSpPr>
          <p:cNvPr id="5" name="Footer Placeholder 4">
            <a:extLst>
              <a:ext uri="{FF2B5EF4-FFF2-40B4-BE49-F238E27FC236}">
                <a16:creationId xmlns:a16="http://schemas.microsoft.com/office/drawing/2014/main" id="{71CC0E45-2CDB-4497-9532-020F7F4A755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2F08D6A-7C32-44AC-A556-8465724A4FAC}"/>
              </a:ext>
            </a:extLst>
          </p:cNvPr>
          <p:cNvSpPr>
            <a:spLocks noGrp="1"/>
          </p:cNvSpPr>
          <p:nvPr>
            <p:ph type="sldNum" sz="quarter" idx="12"/>
          </p:nvPr>
        </p:nvSpPr>
        <p:spPr/>
        <p:txBody>
          <a:bodyPr/>
          <a:lstStyle/>
          <a:p>
            <a:fld id="{F789F4D5-2D09-4D6F-8344-8313261F48C9}" type="slidenum">
              <a:rPr lang="en-CA" smtClean="0"/>
              <a:t>‹#›</a:t>
            </a:fld>
            <a:endParaRPr lang="en-CA"/>
          </a:p>
        </p:txBody>
      </p:sp>
    </p:spTree>
    <p:extLst>
      <p:ext uri="{BB962C8B-B14F-4D97-AF65-F5344CB8AC3E}">
        <p14:creationId xmlns:p14="http://schemas.microsoft.com/office/powerpoint/2010/main" val="3972246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2A09C-8179-4FBE-986B-5CDA09845D9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B41F143-9A17-4D22-9BD9-036BF26318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C4397A3-C3F7-4D38-9E70-8B743F235AA1}"/>
              </a:ext>
            </a:extLst>
          </p:cNvPr>
          <p:cNvSpPr>
            <a:spLocks noGrp="1"/>
          </p:cNvSpPr>
          <p:nvPr>
            <p:ph type="dt" sz="half" idx="10"/>
          </p:nvPr>
        </p:nvSpPr>
        <p:spPr/>
        <p:txBody>
          <a:bodyPr/>
          <a:lstStyle/>
          <a:p>
            <a:fld id="{C1B2D10C-ECA0-4CA3-A799-B4D0A4CF9996}" type="datetimeFigureOut">
              <a:rPr lang="en-CA" smtClean="0"/>
              <a:t>2021-02-25</a:t>
            </a:fld>
            <a:endParaRPr lang="en-CA"/>
          </a:p>
        </p:txBody>
      </p:sp>
      <p:sp>
        <p:nvSpPr>
          <p:cNvPr id="5" name="Footer Placeholder 4">
            <a:extLst>
              <a:ext uri="{FF2B5EF4-FFF2-40B4-BE49-F238E27FC236}">
                <a16:creationId xmlns:a16="http://schemas.microsoft.com/office/drawing/2014/main" id="{D17218BC-4E59-4130-9825-4F4A539DE5A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94261C6-C675-4721-9998-01000C22C14F}"/>
              </a:ext>
            </a:extLst>
          </p:cNvPr>
          <p:cNvSpPr>
            <a:spLocks noGrp="1"/>
          </p:cNvSpPr>
          <p:nvPr>
            <p:ph type="sldNum" sz="quarter" idx="12"/>
          </p:nvPr>
        </p:nvSpPr>
        <p:spPr/>
        <p:txBody>
          <a:bodyPr/>
          <a:lstStyle/>
          <a:p>
            <a:fld id="{F789F4D5-2D09-4D6F-8344-8313261F48C9}" type="slidenum">
              <a:rPr lang="en-CA" smtClean="0"/>
              <a:t>‹#›</a:t>
            </a:fld>
            <a:endParaRPr lang="en-CA"/>
          </a:p>
        </p:txBody>
      </p:sp>
    </p:spTree>
    <p:extLst>
      <p:ext uri="{BB962C8B-B14F-4D97-AF65-F5344CB8AC3E}">
        <p14:creationId xmlns:p14="http://schemas.microsoft.com/office/powerpoint/2010/main" val="3963236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910366-09A7-4630-AEDB-19144A39AA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241CD82-6FFD-41D1-BD23-0D61C7E27B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8388FA8-315F-402A-BF97-8B32A8F7FFEF}"/>
              </a:ext>
            </a:extLst>
          </p:cNvPr>
          <p:cNvSpPr>
            <a:spLocks noGrp="1"/>
          </p:cNvSpPr>
          <p:nvPr>
            <p:ph type="dt" sz="half" idx="10"/>
          </p:nvPr>
        </p:nvSpPr>
        <p:spPr/>
        <p:txBody>
          <a:bodyPr/>
          <a:lstStyle/>
          <a:p>
            <a:fld id="{C1B2D10C-ECA0-4CA3-A799-B4D0A4CF9996}" type="datetimeFigureOut">
              <a:rPr lang="en-CA" smtClean="0"/>
              <a:t>2021-02-25</a:t>
            </a:fld>
            <a:endParaRPr lang="en-CA"/>
          </a:p>
        </p:txBody>
      </p:sp>
      <p:sp>
        <p:nvSpPr>
          <p:cNvPr id="5" name="Footer Placeholder 4">
            <a:extLst>
              <a:ext uri="{FF2B5EF4-FFF2-40B4-BE49-F238E27FC236}">
                <a16:creationId xmlns:a16="http://schemas.microsoft.com/office/drawing/2014/main" id="{2A61C18E-DB13-4778-A80C-E53D9DFD72D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30A178C-3EB5-42C2-8C71-7EFDFB8D34F3}"/>
              </a:ext>
            </a:extLst>
          </p:cNvPr>
          <p:cNvSpPr>
            <a:spLocks noGrp="1"/>
          </p:cNvSpPr>
          <p:nvPr>
            <p:ph type="sldNum" sz="quarter" idx="12"/>
          </p:nvPr>
        </p:nvSpPr>
        <p:spPr/>
        <p:txBody>
          <a:bodyPr/>
          <a:lstStyle/>
          <a:p>
            <a:fld id="{F789F4D5-2D09-4D6F-8344-8313261F48C9}" type="slidenum">
              <a:rPr lang="en-CA" smtClean="0"/>
              <a:t>‹#›</a:t>
            </a:fld>
            <a:endParaRPr lang="en-CA"/>
          </a:p>
        </p:txBody>
      </p:sp>
    </p:spTree>
    <p:extLst>
      <p:ext uri="{BB962C8B-B14F-4D97-AF65-F5344CB8AC3E}">
        <p14:creationId xmlns:p14="http://schemas.microsoft.com/office/powerpoint/2010/main" val="3652027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28A8-884C-47C6-97BD-0F3D7BFAF07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0EA1852-0F7E-4F0D-8170-880E94C6F4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55B54A5-8D23-4D1B-ADEE-9A50897B6413}"/>
              </a:ext>
            </a:extLst>
          </p:cNvPr>
          <p:cNvSpPr>
            <a:spLocks noGrp="1"/>
          </p:cNvSpPr>
          <p:nvPr>
            <p:ph type="dt" sz="half" idx="10"/>
          </p:nvPr>
        </p:nvSpPr>
        <p:spPr/>
        <p:txBody>
          <a:bodyPr/>
          <a:lstStyle/>
          <a:p>
            <a:fld id="{C1B2D10C-ECA0-4CA3-A799-B4D0A4CF9996}" type="datetimeFigureOut">
              <a:rPr lang="en-CA" smtClean="0"/>
              <a:t>2021-02-25</a:t>
            </a:fld>
            <a:endParaRPr lang="en-CA"/>
          </a:p>
        </p:txBody>
      </p:sp>
      <p:sp>
        <p:nvSpPr>
          <p:cNvPr id="5" name="Footer Placeholder 4">
            <a:extLst>
              <a:ext uri="{FF2B5EF4-FFF2-40B4-BE49-F238E27FC236}">
                <a16:creationId xmlns:a16="http://schemas.microsoft.com/office/drawing/2014/main" id="{FFDB0969-37E2-426B-A32A-10E70C21A5D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CD4626-573E-4B2E-B36D-13A69F1232C2}"/>
              </a:ext>
            </a:extLst>
          </p:cNvPr>
          <p:cNvSpPr>
            <a:spLocks noGrp="1"/>
          </p:cNvSpPr>
          <p:nvPr>
            <p:ph type="sldNum" sz="quarter" idx="12"/>
          </p:nvPr>
        </p:nvSpPr>
        <p:spPr/>
        <p:txBody>
          <a:bodyPr/>
          <a:lstStyle/>
          <a:p>
            <a:fld id="{F789F4D5-2D09-4D6F-8344-8313261F48C9}" type="slidenum">
              <a:rPr lang="en-CA" smtClean="0"/>
              <a:t>‹#›</a:t>
            </a:fld>
            <a:endParaRPr lang="en-CA"/>
          </a:p>
        </p:txBody>
      </p:sp>
    </p:spTree>
    <p:extLst>
      <p:ext uri="{BB962C8B-B14F-4D97-AF65-F5344CB8AC3E}">
        <p14:creationId xmlns:p14="http://schemas.microsoft.com/office/powerpoint/2010/main" val="1550118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885C-A848-408E-B6B8-D07F972080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5A5A3E1-8787-4567-B9D2-865ED4BCEB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F59005-4686-49BB-B885-92840FFD48B7}"/>
              </a:ext>
            </a:extLst>
          </p:cNvPr>
          <p:cNvSpPr>
            <a:spLocks noGrp="1"/>
          </p:cNvSpPr>
          <p:nvPr>
            <p:ph type="dt" sz="half" idx="10"/>
          </p:nvPr>
        </p:nvSpPr>
        <p:spPr/>
        <p:txBody>
          <a:bodyPr/>
          <a:lstStyle/>
          <a:p>
            <a:fld id="{C1B2D10C-ECA0-4CA3-A799-B4D0A4CF9996}" type="datetimeFigureOut">
              <a:rPr lang="en-CA" smtClean="0"/>
              <a:t>2021-02-25</a:t>
            </a:fld>
            <a:endParaRPr lang="en-CA"/>
          </a:p>
        </p:txBody>
      </p:sp>
      <p:sp>
        <p:nvSpPr>
          <p:cNvPr id="5" name="Footer Placeholder 4">
            <a:extLst>
              <a:ext uri="{FF2B5EF4-FFF2-40B4-BE49-F238E27FC236}">
                <a16:creationId xmlns:a16="http://schemas.microsoft.com/office/drawing/2014/main" id="{D52E4581-3275-4639-B5F4-A0FA28B3D67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171B830-6002-4C9F-8C89-3A64E625E6B0}"/>
              </a:ext>
            </a:extLst>
          </p:cNvPr>
          <p:cNvSpPr>
            <a:spLocks noGrp="1"/>
          </p:cNvSpPr>
          <p:nvPr>
            <p:ph type="sldNum" sz="quarter" idx="12"/>
          </p:nvPr>
        </p:nvSpPr>
        <p:spPr/>
        <p:txBody>
          <a:bodyPr/>
          <a:lstStyle/>
          <a:p>
            <a:fld id="{F789F4D5-2D09-4D6F-8344-8313261F48C9}" type="slidenum">
              <a:rPr lang="en-CA" smtClean="0"/>
              <a:t>‹#›</a:t>
            </a:fld>
            <a:endParaRPr lang="en-CA"/>
          </a:p>
        </p:txBody>
      </p:sp>
    </p:spTree>
    <p:extLst>
      <p:ext uri="{BB962C8B-B14F-4D97-AF65-F5344CB8AC3E}">
        <p14:creationId xmlns:p14="http://schemas.microsoft.com/office/powerpoint/2010/main" val="2788876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2CC6E-B90A-4AD9-9477-701F7E3ED4A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AA0EC0E-7DE5-4224-B446-B76D2929B3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73FF52F-1C17-446A-926E-160F8189A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8527B1B-036F-4A01-BE09-9C8817C296FE}"/>
              </a:ext>
            </a:extLst>
          </p:cNvPr>
          <p:cNvSpPr>
            <a:spLocks noGrp="1"/>
          </p:cNvSpPr>
          <p:nvPr>
            <p:ph type="dt" sz="half" idx="10"/>
          </p:nvPr>
        </p:nvSpPr>
        <p:spPr/>
        <p:txBody>
          <a:bodyPr/>
          <a:lstStyle/>
          <a:p>
            <a:fld id="{C1B2D10C-ECA0-4CA3-A799-B4D0A4CF9996}" type="datetimeFigureOut">
              <a:rPr lang="en-CA" smtClean="0"/>
              <a:t>2021-02-25</a:t>
            </a:fld>
            <a:endParaRPr lang="en-CA"/>
          </a:p>
        </p:txBody>
      </p:sp>
      <p:sp>
        <p:nvSpPr>
          <p:cNvPr id="6" name="Footer Placeholder 5">
            <a:extLst>
              <a:ext uri="{FF2B5EF4-FFF2-40B4-BE49-F238E27FC236}">
                <a16:creationId xmlns:a16="http://schemas.microsoft.com/office/drawing/2014/main" id="{981D695D-B764-4279-810D-510503CCB55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89C1E46-B710-4E30-9B34-74C64FDEB40B}"/>
              </a:ext>
            </a:extLst>
          </p:cNvPr>
          <p:cNvSpPr>
            <a:spLocks noGrp="1"/>
          </p:cNvSpPr>
          <p:nvPr>
            <p:ph type="sldNum" sz="quarter" idx="12"/>
          </p:nvPr>
        </p:nvSpPr>
        <p:spPr/>
        <p:txBody>
          <a:bodyPr/>
          <a:lstStyle/>
          <a:p>
            <a:fld id="{F789F4D5-2D09-4D6F-8344-8313261F48C9}" type="slidenum">
              <a:rPr lang="en-CA" smtClean="0"/>
              <a:t>‹#›</a:t>
            </a:fld>
            <a:endParaRPr lang="en-CA"/>
          </a:p>
        </p:txBody>
      </p:sp>
    </p:spTree>
    <p:extLst>
      <p:ext uri="{BB962C8B-B14F-4D97-AF65-F5344CB8AC3E}">
        <p14:creationId xmlns:p14="http://schemas.microsoft.com/office/powerpoint/2010/main" val="1808821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A4054-C44D-4D72-B402-476BC07F263F}"/>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3B3CF75-2D3B-4BCB-9DB9-6DCCE71ACF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73266F-B7A2-4A37-A46E-1637917D22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F1AB55A9-CF60-4887-B720-1A205B2469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1D313B-03AD-4FDF-AD12-D42391923F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26361F9-BDF0-492A-9FA1-4E1095C95D22}"/>
              </a:ext>
            </a:extLst>
          </p:cNvPr>
          <p:cNvSpPr>
            <a:spLocks noGrp="1"/>
          </p:cNvSpPr>
          <p:nvPr>
            <p:ph type="dt" sz="half" idx="10"/>
          </p:nvPr>
        </p:nvSpPr>
        <p:spPr/>
        <p:txBody>
          <a:bodyPr/>
          <a:lstStyle/>
          <a:p>
            <a:fld id="{C1B2D10C-ECA0-4CA3-A799-B4D0A4CF9996}" type="datetimeFigureOut">
              <a:rPr lang="en-CA" smtClean="0"/>
              <a:t>2021-02-25</a:t>
            </a:fld>
            <a:endParaRPr lang="en-CA"/>
          </a:p>
        </p:txBody>
      </p:sp>
      <p:sp>
        <p:nvSpPr>
          <p:cNvPr id="8" name="Footer Placeholder 7">
            <a:extLst>
              <a:ext uri="{FF2B5EF4-FFF2-40B4-BE49-F238E27FC236}">
                <a16:creationId xmlns:a16="http://schemas.microsoft.com/office/drawing/2014/main" id="{42B1D197-63F3-4EF0-9BCE-07EC80DCB359}"/>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D19DC32-780D-4B19-B874-3DE1B4B74474}"/>
              </a:ext>
            </a:extLst>
          </p:cNvPr>
          <p:cNvSpPr>
            <a:spLocks noGrp="1"/>
          </p:cNvSpPr>
          <p:nvPr>
            <p:ph type="sldNum" sz="quarter" idx="12"/>
          </p:nvPr>
        </p:nvSpPr>
        <p:spPr/>
        <p:txBody>
          <a:bodyPr/>
          <a:lstStyle/>
          <a:p>
            <a:fld id="{F789F4D5-2D09-4D6F-8344-8313261F48C9}" type="slidenum">
              <a:rPr lang="en-CA" smtClean="0"/>
              <a:t>‹#›</a:t>
            </a:fld>
            <a:endParaRPr lang="en-CA"/>
          </a:p>
        </p:txBody>
      </p:sp>
    </p:spTree>
    <p:extLst>
      <p:ext uri="{BB962C8B-B14F-4D97-AF65-F5344CB8AC3E}">
        <p14:creationId xmlns:p14="http://schemas.microsoft.com/office/powerpoint/2010/main" val="2592516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8BCC7-7808-4515-BC39-2838EB91AF0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56C4EA5-3365-4ECB-A1BE-8538993AB252}"/>
              </a:ext>
            </a:extLst>
          </p:cNvPr>
          <p:cNvSpPr>
            <a:spLocks noGrp="1"/>
          </p:cNvSpPr>
          <p:nvPr>
            <p:ph type="dt" sz="half" idx="10"/>
          </p:nvPr>
        </p:nvSpPr>
        <p:spPr/>
        <p:txBody>
          <a:bodyPr/>
          <a:lstStyle/>
          <a:p>
            <a:fld id="{C1B2D10C-ECA0-4CA3-A799-B4D0A4CF9996}" type="datetimeFigureOut">
              <a:rPr lang="en-CA" smtClean="0"/>
              <a:t>2021-02-25</a:t>
            </a:fld>
            <a:endParaRPr lang="en-CA"/>
          </a:p>
        </p:txBody>
      </p:sp>
      <p:sp>
        <p:nvSpPr>
          <p:cNvPr id="4" name="Footer Placeholder 3">
            <a:extLst>
              <a:ext uri="{FF2B5EF4-FFF2-40B4-BE49-F238E27FC236}">
                <a16:creationId xmlns:a16="http://schemas.microsoft.com/office/drawing/2014/main" id="{AF88002E-0F13-48AB-B137-DCB3E005F450}"/>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DD6D288-B927-41A7-8659-3550618EC0A2}"/>
              </a:ext>
            </a:extLst>
          </p:cNvPr>
          <p:cNvSpPr>
            <a:spLocks noGrp="1"/>
          </p:cNvSpPr>
          <p:nvPr>
            <p:ph type="sldNum" sz="quarter" idx="12"/>
          </p:nvPr>
        </p:nvSpPr>
        <p:spPr/>
        <p:txBody>
          <a:bodyPr/>
          <a:lstStyle/>
          <a:p>
            <a:fld id="{F789F4D5-2D09-4D6F-8344-8313261F48C9}" type="slidenum">
              <a:rPr lang="en-CA" smtClean="0"/>
              <a:t>‹#›</a:t>
            </a:fld>
            <a:endParaRPr lang="en-CA"/>
          </a:p>
        </p:txBody>
      </p:sp>
    </p:spTree>
    <p:extLst>
      <p:ext uri="{BB962C8B-B14F-4D97-AF65-F5344CB8AC3E}">
        <p14:creationId xmlns:p14="http://schemas.microsoft.com/office/powerpoint/2010/main" val="2648539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06810E-DB01-44D0-A066-F90F018B4344}"/>
              </a:ext>
            </a:extLst>
          </p:cNvPr>
          <p:cNvSpPr>
            <a:spLocks noGrp="1"/>
          </p:cNvSpPr>
          <p:nvPr>
            <p:ph type="dt" sz="half" idx="10"/>
          </p:nvPr>
        </p:nvSpPr>
        <p:spPr/>
        <p:txBody>
          <a:bodyPr/>
          <a:lstStyle/>
          <a:p>
            <a:fld id="{C1B2D10C-ECA0-4CA3-A799-B4D0A4CF9996}" type="datetimeFigureOut">
              <a:rPr lang="en-CA" smtClean="0"/>
              <a:t>2021-02-25</a:t>
            </a:fld>
            <a:endParaRPr lang="en-CA"/>
          </a:p>
        </p:txBody>
      </p:sp>
      <p:sp>
        <p:nvSpPr>
          <p:cNvPr id="3" name="Footer Placeholder 2">
            <a:extLst>
              <a:ext uri="{FF2B5EF4-FFF2-40B4-BE49-F238E27FC236}">
                <a16:creationId xmlns:a16="http://schemas.microsoft.com/office/drawing/2014/main" id="{93F8DCC5-861F-4522-B494-A228DCC288B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F0496359-3FAC-4FE9-A8CD-95A7F270E434}"/>
              </a:ext>
            </a:extLst>
          </p:cNvPr>
          <p:cNvSpPr>
            <a:spLocks noGrp="1"/>
          </p:cNvSpPr>
          <p:nvPr>
            <p:ph type="sldNum" sz="quarter" idx="12"/>
          </p:nvPr>
        </p:nvSpPr>
        <p:spPr/>
        <p:txBody>
          <a:bodyPr/>
          <a:lstStyle/>
          <a:p>
            <a:fld id="{F789F4D5-2D09-4D6F-8344-8313261F48C9}" type="slidenum">
              <a:rPr lang="en-CA" smtClean="0"/>
              <a:t>‹#›</a:t>
            </a:fld>
            <a:endParaRPr lang="en-CA"/>
          </a:p>
        </p:txBody>
      </p:sp>
    </p:spTree>
    <p:extLst>
      <p:ext uri="{BB962C8B-B14F-4D97-AF65-F5344CB8AC3E}">
        <p14:creationId xmlns:p14="http://schemas.microsoft.com/office/powerpoint/2010/main" val="2015737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CDD93-2F9B-4148-BA41-559A0E93D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AD84E515-34A5-4929-8DA9-4001CB033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4100FF7-4F3D-4405-925B-C2BD298485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F1F57F-A794-4DA5-A18F-89869069F6D0}"/>
              </a:ext>
            </a:extLst>
          </p:cNvPr>
          <p:cNvSpPr>
            <a:spLocks noGrp="1"/>
          </p:cNvSpPr>
          <p:nvPr>
            <p:ph type="dt" sz="half" idx="10"/>
          </p:nvPr>
        </p:nvSpPr>
        <p:spPr/>
        <p:txBody>
          <a:bodyPr/>
          <a:lstStyle/>
          <a:p>
            <a:fld id="{C1B2D10C-ECA0-4CA3-A799-B4D0A4CF9996}" type="datetimeFigureOut">
              <a:rPr lang="en-CA" smtClean="0"/>
              <a:t>2021-02-25</a:t>
            </a:fld>
            <a:endParaRPr lang="en-CA"/>
          </a:p>
        </p:txBody>
      </p:sp>
      <p:sp>
        <p:nvSpPr>
          <p:cNvPr id="6" name="Footer Placeholder 5">
            <a:extLst>
              <a:ext uri="{FF2B5EF4-FFF2-40B4-BE49-F238E27FC236}">
                <a16:creationId xmlns:a16="http://schemas.microsoft.com/office/drawing/2014/main" id="{4D60403C-AF45-424F-9E31-8A22DBC2E7E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D32E9A9-300A-42B8-B1CD-36758F986A9E}"/>
              </a:ext>
            </a:extLst>
          </p:cNvPr>
          <p:cNvSpPr>
            <a:spLocks noGrp="1"/>
          </p:cNvSpPr>
          <p:nvPr>
            <p:ph type="sldNum" sz="quarter" idx="12"/>
          </p:nvPr>
        </p:nvSpPr>
        <p:spPr/>
        <p:txBody>
          <a:bodyPr/>
          <a:lstStyle/>
          <a:p>
            <a:fld id="{F789F4D5-2D09-4D6F-8344-8313261F48C9}" type="slidenum">
              <a:rPr lang="en-CA" smtClean="0"/>
              <a:t>‹#›</a:t>
            </a:fld>
            <a:endParaRPr lang="en-CA"/>
          </a:p>
        </p:txBody>
      </p:sp>
    </p:spTree>
    <p:extLst>
      <p:ext uri="{BB962C8B-B14F-4D97-AF65-F5344CB8AC3E}">
        <p14:creationId xmlns:p14="http://schemas.microsoft.com/office/powerpoint/2010/main" val="1540756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9498B-CD0E-48A5-8730-A6EFD5A6A7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E6183A9-8772-4B2A-9B8D-22C9FA0D54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232CF097-1688-487D-AB58-6C1AB82E95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5B2851-143E-4FFA-8755-C4A531ABFA67}"/>
              </a:ext>
            </a:extLst>
          </p:cNvPr>
          <p:cNvSpPr>
            <a:spLocks noGrp="1"/>
          </p:cNvSpPr>
          <p:nvPr>
            <p:ph type="dt" sz="half" idx="10"/>
          </p:nvPr>
        </p:nvSpPr>
        <p:spPr/>
        <p:txBody>
          <a:bodyPr/>
          <a:lstStyle/>
          <a:p>
            <a:fld id="{C1B2D10C-ECA0-4CA3-A799-B4D0A4CF9996}" type="datetimeFigureOut">
              <a:rPr lang="en-CA" smtClean="0"/>
              <a:t>2021-02-25</a:t>
            </a:fld>
            <a:endParaRPr lang="en-CA"/>
          </a:p>
        </p:txBody>
      </p:sp>
      <p:sp>
        <p:nvSpPr>
          <p:cNvPr id="6" name="Footer Placeholder 5">
            <a:extLst>
              <a:ext uri="{FF2B5EF4-FFF2-40B4-BE49-F238E27FC236}">
                <a16:creationId xmlns:a16="http://schemas.microsoft.com/office/drawing/2014/main" id="{1AB8B93D-9EDF-4D17-9206-92970078A63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6095647-DE99-4605-8FAA-4ADB9CF8D5BD}"/>
              </a:ext>
            </a:extLst>
          </p:cNvPr>
          <p:cNvSpPr>
            <a:spLocks noGrp="1"/>
          </p:cNvSpPr>
          <p:nvPr>
            <p:ph type="sldNum" sz="quarter" idx="12"/>
          </p:nvPr>
        </p:nvSpPr>
        <p:spPr/>
        <p:txBody>
          <a:bodyPr/>
          <a:lstStyle/>
          <a:p>
            <a:fld id="{F789F4D5-2D09-4D6F-8344-8313261F48C9}" type="slidenum">
              <a:rPr lang="en-CA" smtClean="0"/>
              <a:t>‹#›</a:t>
            </a:fld>
            <a:endParaRPr lang="en-CA"/>
          </a:p>
        </p:txBody>
      </p:sp>
    </p:spTree>
    <p:extLst>
      <p:ext uri="{BB962C8B-B14F-4D97-AF65-F5344CB8AC3E}">
        <p14:creationId xmlns:p14="http://schemas.microsoft.com/office/powerpoint/2010/main" val="4151167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61C243-BAAE-4F5E-9C02-939E241601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BCB2661-0593-4848-B7AD-230AD01369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1969056-CE19-4E35-A025-103572F2B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B2D10C-ECA0-4CA3-A799-B4D0A4CF9996}" type="datetimeFigureOut">
              <a:rPr lang="en-CA" smtClean="0"/>
              <a:t>2021-02-25</a:t>
            </a:fld>
            <a:endParaRPr lang="en-CA"/>
          </a:p>
        </p:txBody>
      </p:sp>
      <p:sp>
        <p:nvSpPr>
          <p:cNvPr id="5" name="Footer Placeholder 4">
            <a:extLst>
              <a:ext uri="{FF2B5EF4-FFF2-40B4-BE49-F238E27FC236}">
                <a16:creationId xmlns:a16="http://schemas.microsoft.com/office/drawing/2014/main" id="{A9454766-B375-4785-A400-927ADCEA4D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1F899F96-6E87-4B5F-A79D-30FD1275A6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89F4D5-2D09-4D6F-8344-8313261F48C9}" type="slidenum">
              <a:rPr lang="en-CA" smtClean="0"/>
              <a:t>‹#›</a:t>
            </a:fld>
            <a:endParaRPr lang="en-CA"/>
          </a:p>
        </p:txBody>
      </p:sp>
    </p:spTree>
    <p:extLst>
      <p:ext uri="{BB962C8B-B14F-4D97-AF65-F5344CB8AC3E}">
        <p14:creationId xmlns:p14="http://schemas.microsoft.com/office/powerpoint/2010/main" val="2004586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F6AC5FAE-E79B-4DE8-97BB-2677D761C4F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6BC2C-E16C-48B5-8D03-6F6155186913}"/>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COIS 3320: Fundamentals of Operating Systems</a:t>
            </a:r>
            <a:endParaRPr lang="en-CA" sz="5200">
              <a:solidFill>
                <a:srgbClr val="FFFFFF"/>
              </a:solidFill>
            </a:endParaRPr>
          </a:p>
        </p:txBody>
      </p:sp>
      <p:sp>
        <p:nvSpPr>
          <p:cNvPr id="3" name="Subtitle 2">
            <a:extLst>
              <a:ext uri="{FF2B5EF4-FFF2-40B4-BE49-F238E27FC236}">
                <a16:creationId xmlns:a16="http://schemas.microsoft.com/office/drawing/2014/main" id="{532289A2-D35C-40DB-8B43-A3E9F915745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200" dirty="0">
                <a:solidFill>
                  <a:srgbClr val="FFFFFF"/>
                </a:solidFill>
              </a:rPr>
              <a:t>Alaadin Addas</a:t>
            </a:r>
          </a:p>
          <a:p>
            <a:r>
              <a:rPr lang="en-US" sz="2200" dirty="0">
                <a:solidFill>
                  <a:srgbClr val="FFFFFF"/>
                </a:solidFill>
              </a:rPr>
              <a:t>Week 6</a:t>
            </a:r>
          </a:p>
          <a:p>
            <a:r>
              <a:rPr lang="en-US" sz="2200" dirty="0">
                <a:solidFill>
                  <a:srgbClr val="FFFFFF"/>
                </a:solidFill>
              </a:rPr>
              <a:t>Deadlocks, Midterm Information</a:t>
            </a:r>
          </a:p>
          <a:p>
            <a:endParaRPr lang="en-US" sz="2200" dirty="0">
              <a:solidFill>
                <a:srgbClr val="FFFFFF"/>
              </a:solidFill>
            </a:endParaRPr>
          </a:p>
          <a:p>
            <a:endParaRPr lang="en-CA" sz="2200" dirty="0">
              <a:solidFill>
                <a:srgbClr val="FFFFFF"/>
              </a:solidFill>
            </a:endParaRPr>
          </a:p>
        </p:txBody>
      </p:sp>
    </p:spTree>
    <p:extLst>
      <p:ext uri="{BB962C8B-B14F-4D97-AF65-F5344CB8AC3E}">
        <p14:creationId xmlns:p14="http://schemas.microsoft.com/office/powerpoint/2010/main" val="211442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3C84D-558A-4D64-B132-9A32A6CA69A4}"/>
              </a:ext>
            </a:extLst>
          </p:cNvPr>
          <p:cNvSpPr>
            <a:spLocks noGrp="1"/>
          </p:cNvSpPr>
          <p:nvPr>
            <p:ph type="title"/>
          </p:nvPr>
        </p:nvSpPr>
        <p:spPr/>
        <p:txBody>
          <a:bodyPr/>
          <a:lstStyle/>
          <a:p>
            <a:r>
              <a:rPr lang="en-CA" dirty="0"/>
              <a:t>Resource Allocation Graph – 3</a:t>
            </a:r>
          </a:p>
        </p:txBody>
      </p:sp>
      <p:sp>
        <p:nvSpPr>
          <p:cNvPr id="3" name="Content Placeholder 2">
            <a:extLst>
              <a:ext uri="{FF2B5EF4-FFF2-40B4-BE49-F238E27FC236}">
                <a16:creationId xmlns:a16="http://schemas.microsoft.com/office/drawing/2014/main" id="{7F61E752-144D-4522-93D0-7D43B4BA89E5}"/>
              </a:ext>
            </a:extLst>
          </p:cNvPr>
          <p:cNvSpPr>
            <a:spLocks noGrp="1"/>
          </p:cNvSpPr>
          <p:nvPr>
            <p:ph idx="1"/>
          </p:nvPr>
        </p:nvSpPr>
        <p:spPr>
          <a:xfrm>
            <a:off x="838200" y="1825625"/>
            <a:ext cx="10515600" cy="548459"/>
          </a:xfrm>
        </p:spPr>
        <p:txBody>
          <a:bodyPr/>
          <a:lstStyle/>
          <a:p>
            <a:pPr marL="0" indent="0" algn="ctr">
              <a:buNone/>
            </a:pPr>
            <a:r>
              <a:rPr lang="en-US" dirty="0"/>
              <a:t>p1 has no outstanding requests and thus is not blocked</a:t>
            </a:r>
            <a:endParaRPr lang="en-CA" dirty="0"/>
          </a:p>
        </p:txBody>
      </p:sp>
      <p:pic>
        <p:nvPicPr>
          <p:cNvPr id="5" name="Picture 4">
            <a:extLst>
              <a:ext uri="{FF2B5EF4-FFF2-40B4-BE49-F238E27FC236}">
                <a16:creationId xmlns:a16="http://schemas.microsoft.com/office/drawing/2014/main" id="{0427EB5F-2C42-422F-B3A0-1582C2B2162B}"/>
              </a:ext>
            </a:extLst>
          </p:cNvPr>
          <p:cNvPicPr>
            <a:picLocks noChangeAspect="1"/>
          </p:cNvPicPr>
          <p:nvPr/>
        </p:nvPicPr>
        <p:blipFill>
          <a:blip r:embed="rId2"/>
          <a:stretch>
            <a:fillRect/>
          </a:stretch>
        </p:blipFill>
        <p:spPr>
          <a:xfrm>
            <a:off x="3276600" y="2881706"/>
            <a:ext cx="5638800" cy="3409950"/>
          </a:xfrm>
          <a:prstGeom prst="rect">
            <a:avLst/>
          </a:prstGeom>
        </p:spPr>
      </p:pic>
    </p:spTree>
    <p:extLst>
      <p:ext uri="{BB962C8B-B14F-4D97-AF65-F5344CB8AC3E}">
        <p14:creationId xmlns:p14="http://schemas.microsoft.com/office/powerpoint/2010/main" val="398009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DE031-2680-4141-9CA5-C042498F9B1D}"/>
              </a:ext>
            </a:extLst>
          </p:cNvPr>
          <p:cNvSpPr>
            <a:spLocks noGrp="1"/>
          </p:cNvSpPr>
          <p:nvPr>
            <p:ph type="title"/>
          </p:nvPr>
        </p:nvSpPr>
        <p:spPr/>
        <p:txBody>
          <a:bodyPr/>
          <a:lstStyle/>
          <a:p>
            <a:r>
              <a:rPr lang="en-CA" dirty="0"/>
              <a:t>Resource Allocation Graph – 4</a:t>
            </a:r>
          </a:p>
        </p:txBody>
      </p:sp>
      <p:sp>
        <p:nvSpPr>
          <p:cNvPr id="3" name="Content Placeholder 2">
            <a:extLst>
              <a:ext uri="{FF2B5EF4-FFF2-40B4-BE49-F238E27FC236}">
                <a16:creationId xmlns:a16="http://schemas.microsoft.com/office/drawing/2014/main" id="{5956829E-D7D1-42BC-8693-E858BCE85605}"/>
              </a:ext>
            </a:extLst>
          </p:cNvPr>
          <p:cNvSpPr>
            <a:spLocks noGrp="1"/>
          </p:cNvSpPr>
          <p:nvPr>
            <p:ph idx="1"/>
          </p:nvPr>
        </p:nvSpPr>
        <p:spPr>
          <a:xfrm>
            <a:off x="151003" y="1825625"/>
            <a:ext cx="11845254" cy="4351338"/>
          </a:xfrm>
        </p:spPr>
        <p:txBody>
          <a:bodyPr/>
          <a:lstStyle/>
          <a:p>
            <a:pPr marL="0" indent="0" algn="ctr">
              <a:buNone/>
            </a:pPr>
            <a:r>
              <a:rPr lang="en-US" dirty="0"/>
              <a:t>p2 has outstanding requests for 2 units of r2. Since only 1 unit is available, p2 is blocked</a:t>
            </a:r>
          </a:p>
          <a:p>
            <a:pPr marL="0" indent="0" algn="ctr">
              <a:buNone/>
            </a:pPr>
            <a:endParaRPr lang="en-CA" dirty="0"/>
          </a:p>
        </p:txBody>
      </p:sp>
      <p:pic>
        <p:nvPicPr>
          <p:cNvPr id="5" name="Picture 4">
            <a:extLst>
              <a:ext uri="{FF2B5EF4-FFF2-40B4-BE49-F238E27FC236}">
                <a16:creationId xmlns:a16="http://schemas.microsoft.com/office/drawing/2014/main" id="{50D2A43E-F759-4DF3-9AFE-AA4D86B89433}"/>
              </a:ext>
            </a:extLst>
          </p:cNvPr>
          <p:cNvPicPr>
            <a:picLocks noChangeAspect="1"/>
          </p:cNvPicPr>
          <p:nvPr/>
        </p:nvPicPr>
        <p:blipFill>
          <a:blip r:embed="rId2"/>
          <a:stretch>
            <a:fillRect/>
          </a:stretch>
        </p:blipFill>
        <p:spPr>
          <a:xfrm>
            <a:off x="3116117" y="3071813"/>
            <a:ext cx="5915025" cy="3105150"/>
          </a:xfrm>
          <a:prstGeom prst="rect">
            <a:avLst/>
          </a:prstGeom>
        </p:spPr>
      </p:pic>
    </p:spTree>
    <p:extLst>
      <p:ext uri="{BB962C8B-B14F-4D97-AF65-F5344CB8AC3E}">
        <p14:creationId xmlns:p14="http://schemas.microsoft.com/office/powerpoint/2010/main" val="252879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9B50-FE35-424F-BDDA-59E8C1AF2AE1}"/>
              </a:ext>
            </a:extLst>
          </p:cNvPr>
          <p:cNvSpPr>
            <a:spLocks noGrp="1"/>
          </p:cNvSpPr>
          <p:nvPr>
            <p:ph type="title"/>
          </p:nvPr>
        </p:nvSpPr>
        <p:spPr/>
        <p:txBody>
          <a:bodyPr/>
          <a:lstStyle/>
          <a:p>
            <a:r>
              <a:rPr lang="en-CA" dirty="0"/>
              <a:t>Resource Allocation Graph – 5</a:t>
            </a:r>
          </a:p>
        </p:txBody>
      </p:sp>
      <p:sp>
        <p:nvSpPr>
          <p:cNvPr id="3" name="Content Placeholder 2">
            <a:extLst>
              <a:ext uri="{FF2B5EF4-FFF2-40B4-BE49-F238E27FC236}">
                <a16:creationId xmlns:a16="http://schemas.microsoft.com/office/drawing/2014/main" id="{24307EFD-6A04-4C46-A6A5-DFC83ACD4B87}"/>
              </a:ext>
            </a:extLst>
          </p:cNvPr>
          <p:cNvSpPr>
            <a:spLocks noGrp="1"/>
          </p:cNvSpPr>
          <p:nvPr>
            <p:ph idx="1"/>
          </p:nvPr>
        </p:nvSpPr>
        <p:spPr>
          <a:xfrm>
            <a:off x="838200" y="1825625"/>
            <a:ext cx="10515600" cy="976298"/>
          </a:xfrm>
        </p:spPr>
        <p:txBody>
          <a:bodyPr/>
          <a:lstStyle/>
          <a:p>
            <a:pPr marL="0" indent="0" algn="ctr">
              <a:buNone/>
            </a:pPr>
            <a:r>
              <a:rPr lang="en-US" dirty="0"/>
              <a:t>p3 has an outstanding request for 1 unit of r1. Since units of r1 are still available, p3 is not blocked</a:t>
            </a:r>
            <a:endParaRPr lang="en-CA" dirty="0"/>
          </a:p>
        </p:txBody>
      </p:sp>
      <p:pic>
        <p:nvPicPr>
          <p:cNvPr id="5" name="Picture 4">
            <a:extLst>
              <a:ext uri="{FF2B5EF4-FFF2-40B4-BE49-F238E27FC236}">
                <a16:creationId xmlns:a16="http://schemas.microsoft.com/office/drawing/2014/main" id="{195672FF-2FDA-44D6-9E4B-F963B260300B}"/>
              </a:ext>
            </a:extLst>
          </p:cNvPr>
          <p:cNvPicPr>
            <a:picLocks noChangeAspect="1"/>
          </p:cNvPicPr>
          <p:nvPr/>
        </p:nvPicPr>
        <p:blipFill>
          <a:blip r:embed="rId2"/>
          <a:stretch>
            <a:fillRect/>
          </a:stretch>
        </p:blipFill>
        <p:spPr>
          <a:xfrm>
            <a:off x="2962275" y="2936860"/>
            <a:ext cx="6267450" cy="3438525"/>
          </a:xfrm>
          <a:prstGeom prst="rect">
            <a:avLst/>
          </a:prstGeom>
        </p:spPr>
      </p:pic>
    </p:spTree>
    <p:extLst>
      <p:ext uri="{BB962C8B-B14F-4D97-AF65-F5344CB8AC3E}">
        <p14:creationId xmlns:p14="http://schemas.microsoft.com/office/powerpoint/2010/main" val="1825392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6CF51-43C4-4447-A9C1-E67594DDE700}"/>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Deadlocks With Reusable Resources</a:t>
            </a:r>
          </a:p>
        </p:txBody>
      </p:sp>
      <p:sp>
        <p:nvSpPr>
          <p:cNvPr id="3" name="Content Placeholder 2">
            <a:extLst>
              <a:ext uri="{FF2B5EF4-FFF2-40B4-BE49-F238E27FC236}">
                <a16:creationId xmlns:a16="http://schemas.microsoft.com/office/drawing/2014/main" id="{E4FB959B-5BE1-451C-A84B-E82A9E419C32}"/>
              </a:ext>
            </a:extLst>
          </p:cNvPr>
          <p:cNvSpPr>
            <a:spLocks noGrp="1"/>
          </p:cNvSpPr>
          <p:nvPr>
            <p:ph idx="1"/>
          </p:nvPr>
        </p:nvSpPr>
        <p:spPr>
          <a:xfrm>
            <a:off x="4810259" y="649480"/>
            <a:ext cx="6555347" cy="5546047"/>
          </a:xfrm>
        </p:spPr>
        <p:txBody>
          <a:bodyPr anchor="ctr">
            <a:normAutofit/>
          </a:bodyPr>
          <a:lstStyle/>
          <a:p>
            <a:r>
              <a:rPr lang="en-US" sz="2000"/>
              <a:t>A reusable resource r contains one or more identical units, each of which may be requested and used by a process on a non-shared basis.</a:t>
            </a:r>
          </a:p>
          <a:p>
            <a:r>
              <a:rPr lang="en-US" sz="2000"/>
              <a:t>A deadlock involves at least 2 processes and 2 resources, where each process holds one resource and is blocked indefinitely on another resource held by another process.</a:t>
            </a:r>
            <a:endParaRPr lang="en-CA" sz="2000"/>
          </a:p>
        </p:txBody>
      </p:sp>
    </p:spTree>
    <p:extLst>
      <p:ext uri="{BB962C8B-B14F-4D97-AF65-F5344CB8AC3E}">
        <p14:creationId xmlns:p14="http://schemas.microsoft.com/office/powerpoint/2010/main" val="742049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3805F-5CCD-487E-A20F-5C110085ABEC}"/>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State Transitions</a:t>
            </a:r>
          </a:p>
        </p:txBody>
      </p:sp>
      <p:sp>
        <p:nvSpPr>
          <p:cNvPr id="3" name="Content Placeholder 2">
            <a:extLst>
              <a:ext uri="{FF2B5EF4-FFF2-40B4-BE49-F238E27FC236}">
                <a16:creationId xmlns:a16="http://schemas.microsoft.com/office/drawing/2014/main" id="{86A34999-45CD-4391-9D61-8C38B715B3D5}"/>
              </a:ext>
            </a:extLst>
          </p:cNvPr>
          <p:cNvSpPr>
            <a:spLocks noGrp="1"/>
          </p:cNvSpPr>
          <p:nvPr>
            <p:ph idx="1"/>
          </p:nvPr>
        </p:nvSpPr>
        <p:spPr>
          <a:xfrm>
            <a:off x="4810259" y="649480"/>
            <a:ext cx="6555347" cy="5546047"/>
          </a:xfrm>
        </p:spPr>
        <p:txBody>
          <a:bodyPr anchor="ctr">
            <a:normAutofit/>
          </a:bodyPr>
          <a:lstStyle/>
          <a:p>
            <a:r>
              <a:rPr lang="en-US" sz="2000"/>
              <a:t>A resource allocation graph represents the current state of the system. </a:t>
            </a:r>
          </a:p>
          <a:p>
            <a:r>
              <a:rPr lang="en-US" sz="2000"/>
              <a:t>Three operations move the system into a new state, represented by a different resource allocation graph:</a:t>
            </a:r>
          </a:p>
          <a:p>
            <a:pPr lvl="1"/>
            <a:r>
              <a:rPr lang="en-US" sz="2000"/>
              <a:t>Resource Request</a:t>
            </a:r>
          </a:p>
          <a:p>
            <a:pPr lvl="1"/>
            <a:r>
              <a:rPr lang="en-US" sz="2000"/>
              <a:t>Resource Transition</a:t>
            </a:r>
          </a:p>
          <a:p>
            <a:pPr lvl="1"/>
            <a:r>
              <a:rPr lang="en-US" sz="2000"/>
              <a:t>Resource Release</a:t>
            </a:r>
            <a:endParaRPr lang="en-CA" sz="2000"/>
          </a:p>
        </p:txBody>
      </p:sp>
    </p:spTree>
    <p:extLst>
      <p:ext uri="{BB962C8B-B14F-4D97-AF65-F5344CB8AC3E}">
        <p14:creationId xmlns:p14="http://schemas.microsoft.com/office/powerpoint/2010/main" val="1769624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4F53-7CCE-44D2-9B55-BCC4DFBE4B23}"/>
              </a:ext>
            </a:extLst>
          </p:cNvPr>
          <p:cNvSpPr>
            <a:spLocks noGrp="1"/>
          </p:cNvSpPr>
          <p:nvPr>
            <p:ph type="title"/>
          </p:nvPr>
        </p:nvSpPr>
        <p:spPr/>
        <p:txBody>
          <a:bodyPr/>
          <a:lstStyle/>
          <a:p>
            <a:r>
              <a:rPr lang="en-US" dirty="0"/>
              <a:t>State Transitions – Visualized – 1 </a:t>
            </a:r>
            <a:endParaRPr lang="en-CA" dirty="0"/>
          </a:p>
        </p:txBody>
      </p:sp>
      <p:sp>
        <p:nvSpPr>
          <p:cNvPr id="3" name="Content Placeholder 2">
            <a:extLst>
              <a:ext uri="{FF2B5EF4-FFF2-40B4-BE49-F238E27FC236}">
                <a16:creationId xmlns:a16="http://schemas.microsoft.com/office/drawing/2014/main" id="{55B23FA2-F800-4AF7-B378-A2B0E8FA227A}"/>
              </a:ext>
            </a:extLst>
          </p:cNvPr>
          <p:cNvSpPr>
            <a:spLocks noGrp="1"/>
          </p:cNvSpPr>
          <p:nvPr>
            <p:ph idx="1"/>
          </p:nvPr>
        </p:nvSpPr>
        <p:spPr>
          <a:xfrm>
            <a:off x="838200" y="1825625"/>
            <a:ext cx="10515600" cy="548459"/>
          </a:xfrm>
        </p:spPr>
        <p:txBody>
          <a:bodyPr/>
          <a:lstStyle/>
          <a:p>
            <a:pPr marL="0" indent="0" algn="ctr">
              <a:buNone/>
            </a:pPr>
            <a:r>
              <a:rPr lang="en-US" dirty="0"/>
              <a:t>In state s0, process p2 is holding 1 unit of resource r </a:t>
            </a:r>
            <a:endParaRPr lang="en-CA" dirty="0"/>
          </a:p>
        </p:txBody>
      </p:sp>
      <p:pic>
        <p:nvPicPr>
          <p:cNvPr id="5" name="Picture 4">
            <a:extLst>
              <a:ext uri="{FF2B5EF4-FFF2-40B4-BE49-F238E27FC236}">
                <a16:creationId xmlns:a16="http://schemas.microsoft.com/office/drawing/2014/main" id="{5D396FAB-9E3F-4C86-94B2-6EAD6C343AA9}"/>
              </a:ext>
            </a:extLst>
          </p:cNvPr>
          <p:cNvPicPr>
            <a:picLocks noChangeAspect="1"/>
          </p:cNvPicPr>
          <p:nvPr/>
        </p:nvPicPr>
        <p:blipFill>
          <a:blip r:embed="rId2"/>
          <a:stretch>
            <a:fillRect/>
          </a:stretch>
        </p:blipFill>
        <p:spPr>
          <a:xfrm>
            <a:off x="5081587" y="2559050"/>
            <a:ext cx="2028825" cy="3933825"/>
          </a:xfrm>
          <a:prstGeom prst="rect">
            <a:avLst/>
          </a:prstGeom>
        </p:spPr>
      </p:pic>
    </p:spTree>
    <p:extLst>
      <p:ext uri="{BB962C8B-B14F-4D97-AF65-F5344CB8AC3E}">
        <p14:creationId xmlns:p14="http://schemas.microsoft.com/office/powerpoint/2010/main" val="1739218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8204-A739-4C38-962F-67A55D711BE1}"/>
              </a:ext>
            </a:extLst>
          </p:cNvPr>
          <p:cNvSpPr>
            <a:spLocks noGrp="1"/>
          </p:cNvSpPr>
          <p:nvPr>
            <p:ph type="title"/>
          </p:nvPr>
        </p:nvSpPr>
        <p:spPr/>
        <p:txBody>
          <a:bodyPr/>
          <a:lstStyle/>
          <a:p>
            <a:r>
              <a:rPr lang="en-CA" dirty="0"/>
              <a:t>State Transitions – Visualized – 2</a:t>
            </a:r>
          </a:p>
        </p:txBody>
      </p:sp>
      <p:sp>
        <p:nvSpPr>
          <p:cNvPr id="3" name="Content Placeholder 2">
            <a:extLst>
              <a:ext uri="{FF2B5EF4-FFF2-40B4-BE49-F238E27FC236}">
                <a16:creationId xmlns:a16="http://schemas.microsoft.com/office/drawing/2014/main" id="{6E4C89F1-69F7-445A-905A-E2960E0F6044}"/>
              </a:ext>
            </a:extLst>
          </p:cNvPr>
          <p:cNvSpPr>
            <a:spLocks noGrp="1"/>
          </p:cNvSpPr>
          <p:nvPr>
            <p:ph idx="1"/>
          </p:nvPr>
        </p:nvSpPr>
        <p:spPr>
          <a:xfrm>
            <a:off x="838200" y="1825625"/>
            <a:ext cx="10515600" cy="615571"/>
          </a:xfrm>
        </p:spPr>
        <p:txBody>
          <a:bodyPr/>
          <a:lstStyle/>
          <a:p>
            <a:pPr marL="0" indent="0" algn="ctr">
              <a:buNone/>
            </a:pPr>
            <a:r>
              <a:rPr lang="en-US" dirty="0"/>
              <a:t>Process p1 requests 3 units of resource r</a:t>
            </a:r>
            <a:endParaRPr lang="en-CA" dirty="0"/>
          </a:p>
        </p:txBody>
      </p:sp>
      <p:pic>
        <p:nvPicPr>
          <p:cNvPr id="5" name="Picture 4">
            <a:extLst>
              <a:ext uri="{FF2B5EF4-FFF2-40B4-BE49-F238E27FC236}">
                <a16:creationId xmlns:a16="http://schemas.microsoft.com/office/drawing/2014/main" id="{54C226B1-6601-4EE3-BAE3-D50FB1CA5CAE}"/>
              </a:ext>
            </a:extLst>
          </p:cNvPr>
          <p:cNvPicPr>
            <a:picLocks noChangeAspect="1"/>
          </p:cNvPicPr>
          <p:nvPr/>
        </p:nvPicPr>
        <p:blipFill>
          <a:blip r:embed="rId2"/>
          <a:stretch>
            <a:fillRect/>
          </a:stretch>
        </p:blipFill>
        <p:spPr>
          <a:xfrm>
            <a:off x="4825297" y="2441196"/>
            <a:ext cx="2541405" cy="3816220"/>
          </a:xfrm>
          <a:prstGeom prst="rect">
            <a:avLst/>
          </a:prstGeom>
        </p:spPr>
      </p:pic>
    </p:spTree>
    <p:extLst>
      <p:ext uri="{BB962C8B-B14F-4D97-AF65-F5344CB8AC3E}">
        <p14:creationId xmlns:p14="http://schemas.microsoft.com/office/powerpoint/2010/main" val="2468555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F6C4A-0340-4968-BBDF-5B0937EF17D9}"/>
              </a:ext>
            </a:extLst>
          </p:cNvPr>
          <p:cNvSpPr>
            <a:spLocks noGrp="1"/>
          </p:cNvSpPr>
          <p:nvPr>
            <p:ph type="title"/>
          </p:nvPr>
        </p:nvSpPr>
        <p:spPr/>
        <p:txBody>
          <a:bodyPr/>
          <a:lstStyle/>
          <a:p>
            <a:r>
              <a:rPr lang="en-CA" dirty="0"/>
              <a:t>State Transitions – Visualized – 3</a:t>
            </a:r>
          </a:p>
        </p:txBody>
      </p:sp>
      <p:sp>
        <p:nvSpPr>
          <p:cNvPr id="3" name="Content Placeholder 2">
            <a:extLst>
              <a:ext uri="{FF2B5EF4-FFF2-40B4-BE49-F238E27FC236}">
                <a16:creationId xmlns:a16="http://schemas.microsoft.com/office/drawing/2014/main" id="{F4D405B5-0B02-458E-8A29-82B5FF5A234B}"/>
              </a:ext>
            </a:extLst>
          </p:cNvPr>
          <p:cNvSpPr>
            <a:spLocks noGrp="1"/>
          </p:cNvSpPr>
          <p:nvPr>
            <p:ph idx="1"/>
          </p:nvPr>
        </p:nvSpPr>
        <p:spPr>
          <a:xfrm>
            <a:off x="838200" y="1825625"/>
            <a:ext cx="10515600" cy="833685"/>
          </a:xfrm>
        </p:spPr>
        <p:txBody>
          <a:bodyPr>
            <a:normAutofit lnSpcReduction="10000"/>
          </a:bodyPr>
          <a:lstStyle/>
          <a:p>
            <a:pPr marL="0" indent="0" algn="ctr">
              <a:buNone/>
            </a:pPr>
            <a:r>
              <a:rPr lang="en-US" dirty="0"/>
              <a:t>The system enters a new state s1, where p1 is blocked because only 2 units of r are available</a:t>
            </a:r>
            <a:endParaRPr lang="en-CA" dirty="0"/>
          </a:p>
        </p:txBody>
      </p:sp>
      <p:pic>
        <p:nvPicPr>
          <p:cNvPr id="5" name="Picture 4">
            <a:extLst>
              <a:ext uri="{FF2B5EF4-FFF2-40B4-BE49-F238E27FC236}">
                <a16:creationId xmlns:a16="http://schemas.microsoft.com/office/drawing/2014/main" id="{5C3DE629-6E78-4117-8B4F-F7A4BD55EBB6}"/>
              </a:ext>
            </a:extLst>
          </p:cNvPr>
          <p:cNvPicPr>
            <a:picLocks noChangeAspect="1"/>
          </p:cNvPicPr>
          <p:nvPr/>
        </p:nvPicPr>
        <p:blipFill>
          <a:blip r:embed="rId2"/>
          <a:stretch>
            <a:fillRect/>
          </a:stretch>
        </p:blipFill>
        <p:spPr>
          <a:xfrm>
            <a:off x="4229587" y="2794247"/>
            <a:ext cx="3600334" cy="3658270"/>
          </a:xfrm>
          <a:prstGeom prst="rect">
            <a:avLst/>
          </a:prstGeom>
        </p:spPr>
      </p:pic>
    </p:spTree>
    <p:extLst>
      <p:ext uri="{BB962C8B-B14F-4D97-AF65-F5344CB8AC3E}">
        <p14:creationId xmlns:p14="http://schemas.microsoft.com/office/powerpoint/2010/main" val="1869720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C196C-0F44-43D7-B2DF-A093EB8D04F7}"/>
              </a:ext>
            </a:extLst>
          </p:cNvPr>
          <p:cNvSpPr>
            <a:spLocks noGrp="1"/>
          </p:cNvSpPr>
          <p:nvPr>
            <p:ph type="title"/>
          </p:nvPr>
        </p:nvSpPr>
        <p:spPr/>
        <p:txBody>
          <a:bodyPr/>
          <a:lstStyle/>
          <a:p>
            <a:r>
              <a:rPr lang="en-CA" dirty="0"/>
              <a:t>State Transitions – Visualized – 4</a:t>
            </a:r>
          </a:p>
        </p:txBody>
      </p:sp>
      <p:sp>
        <p:nvSpPr>
          <p:cNvPr id="3" name="Content Placeholder 2">
            <a:extLst>
              <a:ext uri="{FF2B5EF4-FFF2-40B4-BE49-F238E27FC236}">
                <a16:creationId xmlns:a16="http://schemas.microsoft.com/office/drawing/2014/main" id="{6F18FAE8-5EC6-4153-A940-36CC23D80CA9}"/>
              </a:ext>
            </a:extLst>
          </p:cNvPr>
          <p:cNvSpPr>
            <a:spLocks noGrp="1"/>
          </p:cNvSpPr>
          <p:nvPr>
            <p:ph idx="1"/>
          </p:nvPr>
        </p:nvSpPr>
        <p:spPr>
          <a:xfrm>
            <a:off x="838200" y="1825625"/>
            <a:ext cx="10515600" cy="934353"/>
          </a:xfrm>
        </p:spPr>
        <p:txBody>
          <a:bodyPr/>
          <a:lstStyle/>
          <a:p>
            <a:pPr marL="0" indent="0" algn="ctr">
              <a:buNone/>
            </a:pPr>
            <a:r>
              <a:rPr lang="en-US" dirty="0"/>
              <a:t>p2 releases one unit of r, taking the system into a new state s2, where p1 is no longer blocked because all 3 units are available</a:t>
            </a:r>
            <a:endParaRPr lang="en-CA" dirty="0"/>
          </a:p>
        </p:txBody>
      </p:sp>
      <p:pic>
        <p:nvPicPr>
          <p:cNvPr id="5" name="Picture 4">
            <a:extLst>
              <a:ext uri="{FF2B5EF4-FFF2-40B4-BE49-F238E27FC236}">
                <a16:creationId xmlns:a16="http://schemas.microsoft.com/office/drawing/2014/main" id="{A4A58F55-EB19-46C9-87CB-BB557F515402}"/>
              </a:ext>
            </a:extLst>
          </p:cNvPr>
          <p:cNvPicPr>
            <a:picLocks noChangeAspect="1"/>
          </p:cNvPicPr>
          <p:nvPr/>
        </p:nvPicPr>
        <p:blipFill>
          <a:blip r:embed="rId2"/>
          <a:stretch>
            <a:fillRect/>
          </a:stretch>
        </p:blipFill>
        <p:spPr>
          <a:xfrm>
            <a:off x="3736326" y="2894915"/>
            <a:ext cx="4719347" cy="3359020"/>
          </a:xfrm>
          <a:prstGeom prst="rect">
            <a:avLst/>
          </a:prstGeom>
        </p:spPr>
      </p:pic>
    </p:spTree>
    <p:extLst>
      <p:ext uri="{BB962C8B-B14F-4D97-AF65-F5344CB8AC3E}">
        <p14:creationId xmlns:p14="http://schemas.microsoft.com/office/powerpoint/2010/main" val="2218703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E3B93-25B1-4E28-A4B7-B44BE0E23DAD}"/>
              </a:ext>
            </a:extLst>
          </p:cNvPr>
          <p:cNvSpPr>
            <a:spLocks noGrp="1"/>
          </p:cNvSpPr>
          <p:nvPr>
            <p:ph type="title"/>
          </p:nvPr>
        </p:nvSpPr>
        <p:spPr/>
        <p:txBody>
          <a:bodyPr/>
          <a:lstStyle/>
          <a:p>
            <a:r>
              <a:rPr lang="en-CA" dirty="0"/>
              <a:t>State Transitions – Visualized – 5</a:t>
            </a:r>
          </a:p>
        </p:txBody>
      </p:sp>
      <p:sp>
        <p:nvSpPr>
          <p:cNvPr id="3" name="Content Placeholder 2">
            <a:extLst>
              <a:ext uri="{FF2B5EF4-FFF2-40B4-BE49-F238E27FC236}">
                <a16:creationId xmlns:a16="http://schemas.microsoft.com/office/drawing/2014/main" id="{0D11F4F3-563F-43C7-A37F-62FB46AB8C61}"/>
              </a:ext>
            </a:extLst>
          </p:cNvPr>
          <p:cNvSpPr>
            <a:spLocks noGrp="1"/>
          </p:cNvSpPr>
          <p:nvPr>
            <p:ph idx="1"/>
          </p:nvPr>
        </p:nvSpPr>
        <p:spPr>
          <a:xfrm>
            <a:off x="838200" y="1825625"/>
            <a:ext cx="10515600" cy="1325563"/>
          </a:xfrm>
        </p:spPr>
        <p:txBody>
          <a:bodyPr/>
          <a:lstStyle/>
          <a:p>
            <a:pPr marL="0" indent="0" algn="ctr">
              <a:buNone/>
            </a:pPr>
            <a:r>
              <a:rPr lang="en-US" dirty="0"/>
              <a:t>p1 can now acquire all 3 units of r and the system enters a new state s3. Alternately, p2 could request 1, 2, or 3 units of r, each of which would take the system into a different state</a:t>
            </a:r>
            <a:endParaRPr lang="en-CA" dirty="0"/>
          </a:p>
        </p:txBody>
      </p:sp>
      <p:pic>
        <p:nvPicPr>
          <p:cNvPr id="5" name="Picture 4">
            <a:extLst>
              <a:ext uri="{FF2B5EF4-FFF2-40B4-BE49-F238E27FC236}">
                <a16:creationId xmlns:a16="http://schemas.microsoft.com/office/drawing/2014/main" id="{DB31821B-9B71-4953-A77C-7E13C1D05DF8}"/>
              </a:ext>
            </a:extLst>
          </p:cNvPr>
          <p:cNvPicPr>
            <a:picLocks noChangeAspect="1"/>
          </p:cNvPicPr>
          <p:nvPr/>
        </p:nvPicPr>
        <p:blipFill>
          <a:blip r:embed="rId2"/>
          <a:stretch>
            <a:fillRect/>
          </a:stretch>
        </p:blipFill>
        <p:spPr>
          <a:xfrm>
            <a:off x="3236807" y="3258460"/>
            <a:ext cx="5718386" cy="3234415"/>
          </a:xfrm>
          <a:prstGeom prst="rect">
            <a:avLst/>
          </a:prstGeom>
        </p:spPr>
      </p:pic>
    </p:spTree>
    <p:extLst>
      <p:ext uri="{BB962C8B-B14F-4D97-AF65-F5344CB8AC3E}">
        <p14:creationId xmlns:p14="http://schemas.microsoft.com/office/powerpoint/2010/main" val="98976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69F482-7331-4D21-AAA1-CF6D2E93DFFF}"/>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Overview</a:t>
            </a:r>
            <a:endParaRPr lang="en-CA" sz="4000">
              <a:solidFill>
                <a:srgbClr val="FFFFFF"/>
              </a:solidFill>
            </a:endParaRPr>
          </a:p>
        </p:txBody>
      </p:sp>
      <p:sp>
        <p:nvSpPr>
          <p:cNvPr id="3" name="Content Placeholder 2">
            <a:extLst>
              <a:ext uri="{FF2B5EF4-FFF2-40B4-BE49-F238E27FC236}">
                <a16:creationId xmlns:a16="http://schemas.microsoft.com/office/drawing/2014/main" id="{2767B9C0-6A4B-40AC-9D1B-34F001449CBE}"/>
              </a:ext>
            </a:extLst>
          </p:cNvPr>
          <p:cNvSpPr>
            <a:spLocks noGrp="1"/>
          </p:cNvSpPr>
          <p:nvPr>
            <p:ph idx="1"/>
          </p:nvPr>
        </p:nvSpPr>
        <p:spPr>
          <a:xfrm>
            <a:off x="4810259" y="649480"/>
            <a:ext cx="6555347" cy="5546047"/>
          </a:xfrm>
        </p:spPr>
        <p:txBody>
          <a:bodyPr anchor="ctr">
            <a:normAutofit/>
          </a:bodyPr>
          <a:lstStyle/>
          <a:p>
            <a:r>
              <a:rPr lang="en-US" sz="2000"/>
              <a:t>Announcements/Reminders</a:t>
            </a:r>
          </a:p>
          <a:p>
            <a:r>
              <a:rPr lang="en-US" sz="2000"/>
              <a:t>Recap</a:t>
            </a:r>
          </a:p>
          <a:p>
            <a:r>
              <a:rPr lang="en-US" sz="2000"/>
              <a:t>Deadlock</a:t>
            </a:r>
          </a:p>
          <a:p>
            <a:pPr lvl="1"/>
            <a:r>
              <a:rPr lang="en-US" sz="2000"/>
              <a:t>A System Model for Deadlocks</a:t>
            </a:r>
          </a:p>
          <a:p>
            <a:pPr lvl="1"/>
            <a:r>
              <a:rPr lang="en-US" sz="2000"/>
              <a:t>Deadlock Detection</a:t>
            </a:r>
          </a:p>
          <a:p>
            <a:pPr lvl="1"/>
            <a:r>
              <a:rPr lang="en-US" sz="2000"/>
              <a:t>Dynamic Deadlock </a:t>
            </a:r>
            <a:r>
              <a:rPr lang="en-US" sz="2000" b="1"/>
              <a:t>Avoidance</a:t>
            </a:r>
          </a:p>
          <a:p>
            <a:pPr lvl="1"/>
            <a:r>
              <a:rPr lang="en-US" sz="2000"/>
              <a:t>Static Deadlock </a:t>
            </a:r>
            <a:r>
              <a:rPr lang="en-US" sz="2000" b="1"/>
              <a:t>Prevention</a:t>
            </a:r>
          </a:p>
          <a:p>
            <a:r>
              <a:rPr lang="en-US" sz="2000"/>
              <a:t>Summary</a:t>
            </a:r>
          </a:p>
          <a:p>
            <a:r>
              <a:rPr lang="en-US" sz="2000"/>
              <a:t>Midterm Information</a:t>
            </a:r>
          </a:p>
          <a:p>
            <a:pPr marL="0" indent="0">
              <a:buNone/>
            </a:pPr>
            <a:endParaRPr lang="en-CA" sz="2000"/>
          </a:p>
        </p:txBody>
      </p:sp>
    </p:spTree>
    <p:extLst>
      <p:ext uri="{BB962C8B-B14F-4D97-AF65-F5344CB8AC3E}">
        <p14:creationId xmlns:p14="http://schemas.microsoft.com/office/powerpoint/2010/main" val="280815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0E60-8A28-47EB-BAD7-816A40D590AF}"/>
              </a:ext>
            </a:extLst>
          </p:cNvPr>
          <p:cNvSpPr>
            <a:spLocks noGrp="1"/>
          </p:cNvSpPr>
          <p:nvPr>
            <p:ph type="title"/>
          </p:nvPr>
        </p:nvSpPr>
        <p:spPr/>
        <p:txBody>
          <a:bodyPr/>
          <a:lstStyle/>
          <a:p>
            <a:r>
              <a:rPr lang="en-CA" dirty="0"/>
              <a:t>State Transitions – Visualized – 6</a:t>
            </a:r>
          </a:p>
        </p:txBody>
      </p:sp>
      <p:sp>
        <p:nvSpPr>
          <p:cNvPr id="3" name="Content Placeholder 2">
            <a:extLst>
              <a:ext uri="{FF2B5EF4-FFF2-40B4-BE49-F238E27FC236}">
                <a16:creationId xmlns:a16="http://schemas.microsoft.com/office/drawing/2014/main" id="{BA4EE797-4514-4937-B6B5-265D437ABEDD}"/>
              </a:ext>
            </a:extLst>
          </p:cNvPr>
          <p:cNvSpPr>
            <a:spLocks noGrp="1"/>
          </p:cNvSpPr>
          <p:nvPr>
            <p:ph idx="1"/>
          </p:nvPr>
        </p:nvSpPr>
        <p:spPr>
          <a:xfrm>
            <a:off x="134225" y="1825625"/>
            <a:ext cx="11828476" cy="4351338"/>
          </a:xfrm>
        </p:spPr>
        <p:txBody>
          <a:bodyPr/>
          <a:lstStyle/>
          <a:p>
            <a:pPr algn="ctr"/>
            <a:r>
              <a:rPr lang="en-US" dirty="0"/>
              <a:t>In state s3, p2 could again request 1, 2, or 3 units of r, or p1 could release 1, 2, or 3 units of r, each leading into a new state. If p1 releases 2 of the 3 units then both processes remain unblocked in state s4</a:t>
            </a:r>
            <a:endParaRPr lang="en-CA" dirty="0"/>
          </a:p>
        </p:txBody>
      </p:sp>
      <p:pic>
        <p:nvPicPr>
          <p:cNvPr id="5" name="Picture 4">
            <a:extLst>
              <a:ext uri="{FF2B5EF4-FFF2-40B4-BE49-F238E27FC236}">
                <a16:creationId xmlns:a16="http://schemas.microsoft.com/office/drawing/2014/main" id="{822CD64A-496C-43A7-92F3-B2CA0872D9AD}"/>
              </a:ext>
            </a:extLst>
          </p:cNvPr>
          <p:cNvPicPr>
            <a:picLocks noChangeAspect="1"/>
          </p:cNvPicPr>
          <p:nvPr/>
        </p:nvPicPr>
        <p:blipFill>
          <a:blip r:embed="rId2"/>
          <a:stretch>
            <a:fillRect/>
          </a:stretch>
        </p:blipFill>
        <p:spPr>
          <a:xfrm>
            <a:off x="2700250" y="3355596"/>
            <a:ext cx="5818018" cy="2602954"/>
          </a:xfrm>
          <a:prstGeom prst="rect">
            <a:avLst/>
          </a:prstGeom>
        </p:spPr>
      </p:pic>
    </p:spTree>
    <p:extLst>
      <p:ext uri="{BB962C8B-B14F-4D97-AF65-F5344CB8AC3E}">
        <p14:creationId xmlns:p14="http://schemas.microsoft.com/office/powerpoint/2010/main" val="3556551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8A8393-0A5B-4073-98DF-E6A3B4A00FCB}"/>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Deadlock States &amp; Safe States</a:t>
            </a:r>
            <a:endParaRPr lang="en-CA" sz="4000">
              <a:solidFill>
                <a:srgbClr val="FFFFFF"/>
              </a:solidFill>
            </a:endParaRPr>
          </a:p>
        </p:txBody>
      </p:sp>
      <p:sp>
        <p:nvSpPr>
          <p:cNvPr id="3" name="Content Placeholder 2">
            <a:extLst>
              <a:ext uri="{FF2B5EF4-FFF2-40B4-BE49-F238E27FC236}">
                <a16:creationId xmlns:a16="http://schemas.microsoft.com/office/drawing/2014/main" id="{233EDA5C-D0DE-41FC-8DA6-39A5C9CA2AF7}"/>
              </a:ext>
            </a:extLst>
          </p:cNvPr>
          <p:cNvSpPr>
            <a:spLocks noGrp="1"/>
          </p:cNvSpPr>
          <p:nvPr>
            <p:ph idx="1"/>
          </p:nvPr>
        </p:nvSpPr>
        <p:spPr>
          <a:xfrm>
            <a:off x="4810259" y="649480"/>
            <a:ext cx="6555347" cy="5546047"/>
          </a:xfrm>
        </p:spPr>
        <p:txBody>
          <a:bodyPr anchor="ctr">
            <a:normAutofit/>
          </a:bodyPr>
          <a:lstStyle/>
          <a:p>
            <a:r>
              <a:rPr lang="en-US" sz="2000"/>
              <a:t>A process is deadlocked in a state s if the process is blocked in s and if no matter what state transitions occur in the future, the process remains blocked.</a:t>
            </a:r>
          </a:p>
          <a:p>
            <a:pPr lvl="1"/>
            <a:r>
              <a:rPr lang="en-US" sz="2000"/>
              <a:t>A state s is called a deadlock state if s contains two or more deadlocked processes.</a:t>
            </a:r>
          </a:p>
          <a:p>
            <a:pPr lvl="1"/>
            <a:r>
              <a:rPr lang="en-US" sz="2000"/>
              <a:t>A state s is a safe state if no sequence of state transitions exists that would lead from s to a deadlock state.</a:t>
            </a:r>
          </a:p>
          <a:p>
            <a:pPr lvl="1"/>
            <a:r>
              <a:rPr lang="en-US" sz="2000"/>
              <a:t>When the sequence of all requests and releases by each process is known, a complete state transition graph can be constructed and analyzed for the presence of deadlock states and safe states.</a:t>
            </a:r>
            <a:endParaRPr lang="en-CA" sz="2000"/>
          </a:p>
        </p:txBody>
      </p:sp>
    </p:spTree>
    <p:extLst>
      <p:ext uri="{BB962C8B-B14F-4D97-AF65-F5344CB8AC3E}">
        <p14:creationId xmlns:p14="http://schemas.microsoft.com/office/powerpoint/2010/main" val="3008885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8A51BD-2802-4F5D-B558-318DEE61DB43}"/>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Deadlock Detection</a:t>
            </a:r>
          </a:p>
        </p:txBody>
      </p:sp>
      <p:sp>
        <p:nvSpPr>
          <p:cNvPr id="3" name="Content Placeholder 2">
            <a:extLst>
              <a:ext uri="{FF2B5EF4-FFF2-40B4-BE49-F238E27FC236}">
                <a16:creationId xmlns:a16="http://schemas.microsoft.com/office/drawing/2014/main" id="{D6BE4CC4-CBBF-494F-8FCF-10A9323DEF1B}"/>
              </a:ext>
            </a:extLst>
          </p:cNvPr>
          <p:cNvSpPr>
            <a:spLocks noGrp="1"/>
          </p:cNvSpPr>
          <p:nvPr>
            <p:ph idx="1"/>
          </p:nvPr>
        </p:nvSpPr>
        <p:spPr>
          <a:xfrm>
            <a:off x="4810259" y="649480"/>
            <a:ext cx="6555347" cy="5546047"/>
          </a:xfrm>
        </p:spPr>
        <p:txBody>
          <a:bodyPr anchor="ctr">
            <a:normAutofit/>
          </a:bodyPr>
          <a:lstStyle/>
          <a:p>
            <a:r>
              <a:rPr lang="en-US" sz="1900"/>
              <a:t>So how can we detect a deadlock?</a:t>
            </a:r>
          </a:p>
          <a:p>
            <a:r>
              <a:rPr lang="en-US" sz="1900"/>
              <a:t>A deadlock in a resource allocation graph can be detected by executing a graph reduction algorithm:</a:t>
            </a:r>
          </a:p>
          <a:p>
            <a:pPr lvl="1"/>
            <a:r>
              <a:rPr lang="en-US" sz="1900"/>
              <a:t>Repeat until no unblocked process remains in the graph:</a:t>
            </a:r>
          </a:p>
          <a:p>
            <a:pPr marL="1371600" lvl="2" indent="-457200">
              <a:buFont typeface="+mj-lt"/>
              <a:buAutoNum type="arabicPeriod"/>
            </a:pPr>
            <a:r>
              <a:rPr lang="en-US" sz="1900"/>
              <a:t>Select an unblocked process p.</a:t>
            </a:r>
          </a:p>
          <a:p>
            <a:pPr marL="1371600" lvl="2" indent="-457200">
              <a:buFont typeface="+mj-lt"/>
              <a:buAutoNum type="arabicPeriod"/>
            </a:pPr>
            <a:r>
              <a:rPr lang="en-US" sz="1900"/>
              <a:t>Remove p, including all request and allocation edges connected to p.</a:t>
            </a:r>
          </a:p>
          <a:p>
            <a:r>
              <a:rPr lang="en-US" sz="1900"/>
              <a:t>A resource allocation graph is completely reducible if at the termination of the graph reduction algorithm all processes have been deleted.</a:t>
            </a:r>
          </a:p>
          <a:p>
            <a:pPr lvl="1"/>
            <a:r>
              <a:rPr lang="en-US" sz="1900"/>
              <a:t>Theorem 1: A state s is a deadlock state if and only if the resource graph of s is not completely reducible.</a:t>
            </a:r>
          </a:p>
          <a:p>
            <a:pPr lvl="1"/>
            <a:r>
              <a:rPr lang="en-US" sz="1900"/>
              <a:t>Theorem 2: All reduction sequences of a given resource allocation graph lead to the same final graph.</a:t>
            </a:r>
          </a:p>
          <a:p>
            <a:r>
              <a:rPr lang="en-US" sz="1900"/>
              <a:t>The consequence of the two theorems is that any sequence of reductions will determine whether a given resource allocation graph represents a deadlock state.</a:t>
            </a:r>
            <a:endParaRPr lang="en-CA" sz="1900"/>
          </a:p>
        </p:txBody>
      </p:sp>
    </p:spTree>
    <p:extLst>
      <p:ext uri="{BB962C8B-B14F-4D97-AF65-F5344CB8AC3E}">
        <p14:creationId xmlns:p14="http://schemas.microsoft.com/office/powerpoint/2010/main" val="1601386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0594A-63E3-4157-9820-709CFE68005F}"/>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Theorem</a:t>
            </a:r>
            <a:endParaRPr lang="en-CA" sz="4000">
              <a:solidFill>
                <a:srgbClr val="FFFFFF"/>
              </a:solidFill>
            </a:endParaRPr>
          </a:p>
        </p:txBody>
      </p:sp>
      <p:sp>
        <p:nvSpPr>
          <p:cNvPr id="3" name="Content Placeholder 2">
            <a:extLst>
              <a:ext uri="{FF2B5EF4-FFF2-40B4-BE49-F238E27FC236}">
                <a16:creationId xmlns:a16="http://schemas.microsoft.com/office/drawing/2014/main" id="{075600B6-4ECF-4C89-B6BB-E815FF676241}"/>
              </a:ext>
            </a:extLst>
          </p:cNvPr>
          <p:cNvSpPr>
            <a:spLocks noGrp="1"/>
          </p:cNvSpPr>
          <p:nvPr>
            <p:ph idx="1"/>
          </p:nvPr>
        </p:nvSpPr>
        <p:spPr>
          <a:xfrm>
            <a:off x="4810259" y="649480"/>
            <a:ext cx="6555347" cy="5546047"/>
          </a:xfrm>
        </p:spPr>
        <p:txBody>
          <a:bodyPr anchor="ctr">
            <a:normAutofit/>
          </a:bodyPr>
          <a:lstStyle/>
          <a:p>
            <a:r>
              <a:rPr lang="en-US" sz="2000"/>
              <a:t>What is a theorem?</a:t>
            </a:r>
          </a:p>
          <a:p>
            <a:pPr lvl="1"/>
            <a:r>
              <a:rPr lang="en-US" sz="2000"/>
              <a:t>In mathematics, a theorem is a non-self-evident statement that has been proven to be true, either based on generally accepted statements such as axioms or based on previously established statements such as other theorems [1].</a:t>
            </a:r>
            <a:endParaRPr lang="en-CA" sz="2000"/>
          </a:p>
        </p:txBody>
      </p:sp>
    </p:spTree>
    <p:extLst>
      <p:ext uri="{BB962C8B-B14F-4D97-AF65-F5344CB8AC3E}">
        <p14:creationId xmlns:p14="http://schemas.microsoft.com/office/powerpoint/2010/main" val="2209088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894F63-01D2-4853-83BD-9261620BCB8B}"/>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Graph Reduction Algorithm </a:t>
            </a:r>
            <a:endParaRPr lang="en-CA" sz="4000">
              <a:solidFill>
                <a:srgbClr val="FFFFFF"/>
              </a:solidFill>
            </a:endParaRPr>
          </a:p>
        </p:txBody>
      </p:sp>
      <p:sp>
        <p:nvSpPr>
          <p:cNvPr id="3" name="Content Placeholder 2">
            <a:extLst>
              <a:ext uri="{FF2B5EF4-FFF2-40B4-BE49-F238E27FC236}">
                <a16:creationId xmlns:a16="http://schemas.microsoft.com/office/drawing/2014/main" id="{02516155-F1C0-4991-9A46-4E2F59DF2453}"/>
              </a:ext>
            </a:extLst>
          </p:cNvPr>
          <p:cNvSpPr>
            <a:spLocks noGrp="1"/>
          </p:cNvSpPr>
          <p:nvPr>
            <p:ph idx="1"/>
          </p:nvPr>
        </p:nvSpPr>
        <p:spPr>
          <a:xfrm>
            <a:off x="4810259" y="649480"/>
            <a:ext cx="6555347" cy="5546047"/>
          </a:xfrm>
        </p:spPr>
        <p:txBody>
          <a:bodyPr anchor="ctr">
            <a:normAutofit/>
          </a:bodyPr>
          <a:lstStyle/>
          <a:p>
            <a:r>
              <a:rPr lang="en-US" sz="2000"/>
              <a:t>Dr. Richard C. Holt Introduced a graph reduction method to check if a process is deadlocked in the early 70s.</a:t>
            </a:r>
          </a:p>
          <a:p>
            <a:pPr lvl="1"/>
            <a:r>
              <a:rPr lang="en-US" sz="2000"/>
              <a:t>Great resource to read:</a:t>
            </a:r>
          </a:p>
          <a:p>
            <a:pPr lvl="2"/>
            <a:r>
              <a:rPr lang="en-US" dirty="0"/>
              <a:t>Richard C. Holt. 1972. Some Deadlock Properties of Computer Systems. ACM </a:t>
            </a:r>
            <a:r>
              <a:rPr lang="en-US"/>
              <a:t>Comput</a:t>
            </a:r>
            <a:r>
              <a:rPr lang="en-US" dirty="0"/>
              <a:t>. </a:t>
            </a:r>
            <a:r>
              <a:rPr lang="en-US"/>
              <a:t>Surv</a:t>
            </a:r>
            <a:r>
              <a:rPr lang="en-US" dirty="0"/>
              <a:t>. 4, 3 (Sept. 1972), 179–196. DOI: https://doi.org/10.1145/356603.356607</a:t>
            </a:r>
            <a:endParaRPr lang="en-CA" dirty="0"/>
          </a:p>
        </p:txBody>
      </p:sp>
    </p:spTree>
    <p:extLst>
      <p:ext uri="{BB962C8B-B14F-4D97-AF65-F5344CB8AC3E}">
        <p14:creationId xmlns:p14="http://schemas.microsoft.com/office/powerpoint/2010/main" val="4208749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497A-D63E-4282-BCF2-F75865F41777}"/>
              </a:ext>
            </a:extLst>
          </p:cNvPr>
          <p:cNvSpPr>
            <a:spLocks noGrp="1"/>
          </p:cNvSpPr>
          <p:nvPr>
            <p:ph type="title"/>
          </p:nvPr>
        </p:nvSpPr>
        <p:spPr/>
        <p:txBody>
          <a:bodyPr/>
          <a:lstStyle/>
          <a:p>
            <a:r>
              <a:rPr lang="en-US" dirty="0"/>
              <a:t>Reduction of A Resource Allocation Graph – 1</a:t>
            </a:r>
            <a:endParaRPr lang="en-CA" dirty="0"/>
          </a:p>
        </p:txBody>
      </p:sp>
      <p:sp>
        <p:nvSpPr>
          <p:cNvPr id="3" name="Content Placeholder 2">
            <a:extLst>
              <a:ext uri="{FF2B5EF4-FFF2-40B4-BE49-F238E27FC236}">
                <a16:creationId xmlns:a16="http://schemas.microsoft.com/office/drawing/2014/main" id="{3A1A81AF-CC1D-4807-93C0-4CAE16DC684A}"/>
              </a:ext>
            </a:extLst>
          </p:cNvPr>
          <p:cNvSpPr>
            <a:spLocks noGrp="1"/>
          </p:cNvSpPr>
          <p:nvPr>
            <p:ph idx="1"/>
          </p:nvPr>
        </p:nvSpPr>
        <p:spPr>
          <a:xfrm>
            <a:off x="260059" y="1825625"/>
            <a:ext cx="11794921" cy="800129"/>
          </a:xfrm>
        </p:spPr>
        <p:txBody>
          <a:bodyPr>
            <a:normAutofit lnSpcReduction="10000"/>
          </a:bodyPr>
          <a:lstStyle/>
          <a:p>
            <a:pPr marL="0" indent="0" algn="ctr">
              <a:buNone/>
            </a:pPr>
            <a:r>
              <a:rPr lang="en-US" dirty="0"/>
              <a:t>Processes p1 and p4 are not blocked because 1 unit of r1 is available and thus each request can be satisfied in turn. The remaining processes are all blocked</a:t>
            </a:r>
            <a:endParaRPr lang="en-CA" dirty="0"/>
          </a:p>
        </p:txBody>
      </p:sp>
      <p:pic>
        <p:nvPicPr>
          <p:cNvPr id="5" name="Picture 4">
            <a:extLst>
              <a:ext uri="{FF2B5EF4-FFF2-40B4-BE49-F238E27FC236}">
                <a16:creationId xmlns:a16="http://schemas.microsoft.com/office/drawing/2014/main" id="{66E76F15-9411-40BC-90A4-00E9525EFEC1}"/>
              </a:ext>
            </a:extLst>
          </p:cNvPr>
          <p:cNvPicPr>
            <a:picLocks noChangeAspect="1"/>
          </p:cNvPicPr>
          <p:nvPr/>
        </p:nvPicPr>
        <p:blipFill>
          <a:blip r:embed="rId2"/>
          <a:stretch>
            <a:fillRect/>
          </a:stretch>
        </p:blipFill>
        <p:spPr>
          <a:xfrm>
            <a:off x="3752850" y="3231377"/>
            <a:ext cx="4686300" cy="2962275"/>
          </a:xfrm>
          <a:prstGeom prst="rect">
            <a:avLst/>
          </a:prstGeom>
        </p:spPr>
      </p:pic>
    </p:spTree>
    <p:extLst>
      <p:ext uri="{BB962C8B-B14F-4D97-AF65-F5344CB8AC3E}">
        <p14:creationId xmlns:p14="http://schemas.microsoft.com/office/powerpoint/2010/main" val="4149621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E543-664A-4AFC-9D93-F383E6548061}"/>
              </a:ext>
            </a:extLst>
          </p:cNvPr>
          <p:cNvSpPr>
            <a:spLocks noGrp="1"/>
          </p:cNvSpPr>
          <p:nvPr>
            <p:ph type="title"/>
          </p:nvPr>
        </p:nvSpPr>
        <p:spPr/>
        <p:txBody>
          <a:bodyPr/>
          <a:lstStyle/>
          <a:p>
            <a:r>
              <a:rPr lang="en-US" dirty="0"/>
              <a:t>Reduction of A Resource Allocation Graph – 2</a:t>
            </a:r>
            <a:endParaRPr lang="en-CA" dirty="0"/>
          </a:p>
        </p:txBody>
      </p:sp>
      <p:sp>
        <p:nvSpPr>
          <p:cNvPr id="3" name="Content Placeholder 2">
            <a:extLst>
              <a:ext uri="{FF2B5EF4-FFF2-40B4-BE49-F238E27FC236}">
                <a16:creationId xmlns:a16="http://schemas.microsoft.com/office/drawing/2014/main" id="{2CF0333D-7DCE-47E3-BA23-4E489F05990D}"/>
              </a:ext>
            </a:extLst>
          </p:cNvPr>
          <p:cNvSpPr>
            <a:spLocks noGrp="1"/>
          </p:cNvSpPr>
          <p:nvPr>
            <p:ph idx="1"/>
          </p:nvPr>
        </p:nvSpPr>
        <p:spPr>
          <a:xfrm>
            <a:off x="838200" y="1825625"/>
            <a:ext cx="10515600" cy="825296"/>
          </a:xfrm>
        </p:spPr>
        <p:txBody>
          <a:bodyPr>
            <a:normAutofit lnSpcReduction="10000"/>
          </a:bodyPr>
          <a:lstStyle/>
          <a:p>
            <a:pPr marL="0" indent="0" algn="ctr">
              <a:buNone/>
            </a:pPr>
            <a:r>
              <a:rPr lang="en-US" dirty="0"/>
              <a:t>Both p1 and p4 can be removed in either order, which unblocks processes p2 and p5</a:t>
            </a:r>
            <a:endParaRPr lang="en-CA" dirty="0"/>
          </a:p>
        </p:txBody>
      </p:sp>
      <p:pic>
        <p:nvPicPr>
          <p:cNvPr id="5" name="Picture 4">
            <a:extLst>
              <a:ext uri="{FF2B5EF4-FFF2-40B4-BE49-F238E27FC236}">
                <a16:creationId xmlns:a16="http://schemas.microsoft.com/office/drawing/2014/main" id="{39A2BE76-0991-48B3-9471-D57FB0C785C2}"/>
              </a:ext>
            </a:extLst>
          </p:cNvPr>
          <p:cNvPicPr>
            <a:picLocks noChangeAspect="1"/>
          </p:cNvPicPr>
          <p:nvPr/>
        </p:nvPicPr>
        <p:blipFill>
          <a:blip r:embed="rId2"/>
          <a:stretch>
            <a:fillRect/>
          </a:stretch>
        </p:blipFill>
        <p:spPr>
          <a:xfrm>
            <a:off x="3771900" y="2968567"/>
            <a:ext cx="4648200" cy="3219450"/>
          </a:xfrm>
          <a:prstGeom prst="rect">
            <a:avLst/>
          </a:prstGeom>
        </p:spPr>
      </p:pic>
    </p:spTree>
    <p:extLst>
      <p:ext uri="{BB962C8B-B14F-4D97-AF65-F5344CB8AC3E}">
        <p14:creationId xmlns:p14="http://schemas.microsoft.com/office/powerpoint/2010/main" val="354898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A50F2-6C5E-4D52-B8D1-7D355E209C11}"/>
              </a:ext>
            </a:extLst>
          </p:cNvPr>
          <p:cNvSpPr>
            <a:spLocks noGrp="1"/>
          </p:cNvSpPr>
          <p:nvPr>
            <p:ph type="title"/>
          </p:nvPr>
        </p:nvSpPr>
        <p:spPr/>
        <p:txBody>
          <a:bodyPr/>
          <a:lstStyle/>
          <a:p>
            <a:r>
              <a:rPr lang="en-US" dirty="0"/>
              <a:t>Reduction of A Resource Allocation Graph – 3</a:t>
            </a:r>
            <a:endParaRPr lang="en-CA" dirty="0"/>
          </a:p>
        </p:txBody>
      </p:sp>
      <p:sp>
        <p:nvSpPr>
          <p:cNvPr id="3" name="Content Placeholder 2">
            <a:extLst>
              <a:ext uri="{FF2B5EF4-FFF2-40B4-BE49-F238E27FC236}">
                <a16:creationId xmlns:a16="http://schemas.microsoft.com/office/drawing/2014/main" id="{B5C947CD-3EEA-49C7-A850-6EB7509955D6}"/>
              </a:ext>
            </a:extLst>
          </p:cNvPr>
          <p:cNvSpPr>
            <a:spLocks noGrp="1"/>
          </p:cNvSpPr>
          <p:nvPr>
            <p:ph idx="1"/>
          </p:nvPr>
        </p:nvSpPr>
        <p:spPr>
          <a:xfrm>
            <a:off x="293615" y="1825625"/>
            <a:ext cx="11736198" cy="976298"/>
          </a:xfrm>
        </p:spPr>
        <p:txBody>
          <a:bodyPr/>
          <a:lstStyle/>
          <a:p>
            <a:pPr marL="0" indent="0" algn="ctr">
              <a:buNone/>
            </a:pPr>
            <a:r>
              <a:rPr lang="en-US" dirty="0"/>
              <a:t>p2 and p5 can now be removed from the graph. However, p3 and p6 remain blocked. The graph is not completely reducible and represents a deadlock state</a:t>
            </a:r>
            <a:endParaRPr lang="en-CA" dirty="0"/>
          </a:p>
        </p:txBody>
      </p:sp>
      <p:pic>
        <p:nvPicPr>
          <p:cNvPr id="5" name="Picture 4">
            <a:extLst>
              <a:ext uri="{FF2B5EF4-FFF2-40B4-BE49-F238E27FC236}">
                <a16:creationId xmlns:a16="http://schemas.microsoft.com/office/drawing/2014/main" id="{288FE360-BBCF-4DF3-908D-5ACE388A75A2}"/>
              </a:ext>
            </a:extLst>
          </p:cNvPr>
          <p:cNvPicPr>
            <a:picLocks noChangeAspect="1"/>
          </p:cNvPicPr>
          <p:nvPr/>
        </p:nvPicPr>
        <p:blipFill>
          <a:blip r:embed="rId2"/>
          <a:stretch>
            <a:fillRect/>
          </a:stretch>
        </p:blipFill>
        <p:spPr>
          <a:xfrm>
            <a:off x="3403614" y="2936860"/>
            <a:ext cx="5267325" cy="3105150"/>
          </a:xfrm>
          <a:prstGeom prst="rect">
            <a:avLst/>
          </a:prstGeom>
        </p:spPr>
      </p:pic>
    </p:spTree>
    <p:extLst>
      <p:ext uri="{BB962C8B-B14F-4D97-AF65-F5344CB8AC3E}">
        <p14:creationId xmlns:p14="http://schemas.microsoft.com/office/powerpoint/2010/main" val="250907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0E2940-8328-4491-A660-71E60DB772DE}"/>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Continuous Deadlock Detection</a:t>
            </a:r>
          </a:p>
        </p:txBody>
      </p:sp>
      <p:sp>
        <p:nvSpPr>
          <p:cNvPr id="3" name="Content Placeholder 2">
            <a:extLst>
              <a:ext uri="{FF2B5EF4-FFF2-40B4-BE49-F238E27FC236}">
                <a16:creationId xmlns:a16="http://schemas.microsoft.com/office/drawing/2014/main" id="{E2C607AB-9C11-44FF-BC16-0037F51EC532}"/>
              </a:ext>
            </a:extLst>
          </p:cNvPr>
          <p:cNvSpPr>
            <a:spLocks noGrp="1"/>
          </p:cNvSpPr>
          <p:nvPr>
            <p:ph idx="1"/>
          </p:nvPr>
        </p:nvSpPr>
        <p:spPr>
          <a:xfrm>
            <a:off x="4810259" y="649480"/>
            <a:ext cx="6555347" cy="5546047"/>
          </a:xfrm>
        </p:spPr>
        <p:txBody>
          <a:bodyPr anchor="ctr">
            <a:normAutofit/>
          </a:bodyPr>
          <a:lstStyle/>
          <a:p>
            <a:r>
              <a:rPr lang="en-US" sz="2000"/>
              <a:t>Testing for deadlock can be accomplished more efficiently if done on a continuous basis. If the current state s is not deadlocked, then the next state s' can be a deadlock state only if:</a:t>
            </a:r>
          </a:p>
          <a:p>
            <a:pPr lvl="1"/>
            <a:r>
              <a:rPr lang="en-US" sz="2000"/>
              <a:t>The operation that caused the transition was a request for a resource &amp;</a:t>
            </a:r>
          </a:p>
          <a:p>
            <a:pPr lvl="1"/>
            <a:r>
              <a:rPr lang="en-US" sz="2000"/>
              <a:t>The process p that issued the request is deadlocked in s’.</a:t>
            </a:r>
          </a:p>
          <a:p>
            <a:r>
              <a:rPr lang="en-US" sz="2000"/>
              <a:t>Continuous deadlock detection then proceeds as follows:</a:t>
            </a:r>
          </a:p>
          <a:p>
            <a:pPr lvl="1"/>
            <a:r>
              <a:rPr lang="en-US" sz="2000"/>
              <a:t>If the current operation is a request for a resource and the requesting process p becomes blocked in s' then execute the graph reduction algorithm until:</a:t>
            </a:r>
          </a:p>
          <a:p>
            <a:pPr lvl="2"/>
            <a:r>
              <a:rPr lang="en-US" dirty="0"/>
              <a:t>Either p is removed from the graph.</a:t>
            </a:r>
          </a:p>
          <a:p>
            <a:pPr lvl="2"/>
            <a:r>
              <a:rPr lang="en-US" dirty="0"/>
              <a:t>Or no unblocked process remains in the graph.</a:t>
            </a:r>
          </a:p>
          <a:p>
            <a:pPr lvl="1"/>
            <a:r>
              <a:rPr lang="en-US" sz="2000"/>
              <a:t>If p is removed then s' is not a deadlock state and the algorithm terminates.</a:t>
            </a:r>
            <a:endParaRPr lang="en-CA" sz="2000"/>
          </a:p>
        </p:txBody>
      </p:sp>
    </p:spTree>
    <p:extLst>
      <p:ext uri="{BB962C8B-B14F-4D97-AF65-F5344CB8AC3E}">
        <p14:creationId xmlns:p14="http://schemas.microsoft.com/office/powerpoint/2010/main" val="3242850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00976-4D10-4C6B-A777-34CA909ED492}"/>
              </a:ext>
            </a:extLst>
          </p:cNvPr>
          <p:cNvSpPr>
            <a:spLocks noGrp="1"/>
          </p:cNvSpPr>
          <p:nvPr>
            <p:ph type="title"/>
          </p:nvPr>
        </p:nvSpPr>
        <p:spPr>
          <a:xfrm>
            <a:off x="838199" y="365125"/>
            <a:ext cx="10654717" cy="1325563"/>
          </a:xfrm>
        </p:spPr>
        <p:txBody>
          <a:bodyPr/>
          <a:lstStyle/>
          <a:p>
            <a:r>
              <a:rPr lang="en-US" dirty="0"/>
              <a:t>Continuous Deadlock Detection Visualized – 1  </a:t>
            </a:r>
            <a:endParaRPr lang="en-CA" dirty="0"/>
          </a:p>
        </p:txBody>
      </p:sp>
      <p:sp>
        <p:nvSpPr>
          <p:cNvPr id="3" name="Content Placeholder 2">
            <a:extLst>
              <a:ext uri="{FF2B5EF4-FFF2-40B4-BE49-F238E27FC236}">
                <a16:creationId xmlns:a16="http://schemas.microsoft.com/office/drawing/2014/main" id="{AA2A842E-51E0-4638-B334-22E8221B94E7}"/>
              </a:ext>
            </a:extLst>
          </p:cNvPr>
          <p:cNvSpPr>
            <a:spLocks noGrp="1"/>
          </p:cNvSpPr>
          <p:nvPr>
            <p:ph idx="1"/>
          </p:nvPr>
        </p:nvSpPr>
        <p:spPr>
          <a:xfrm>
            <a:off x="838200" y="1825625"/>
            <a:ext cx="10515600" cy="925964"/>
          </a:xfrm>
        </p:spPr>
        <p:txBody>
          <a:bodyPr/>
          <a:lstStyle/>
          <a:p>
            <a:pPr marL="0" indent="0" algn="ctr">
              <a:buNone/>
            </a:pPr>
            <a:r>
              <a:rPr lang="en-US" dirty="0"/>
              <a:t>During continuous deadlock detection, the current state s is not a deadlock state</a:t>
            </a:r>
            <a:endParaRPr lang="en-CA" dirty="0"/>
          </a:p>
        </p:txBody>
      </p:sp>
      <p:pic>
        <p:nvPicPr>
          <p:cNvPr id="5" name="Picture 4">
            <a:extLst>
              <a:ext uri="{FF2B5EF4-FFF2-40B4-BE49-F238E27FC236}">
                <a16:creationId xmlns:a16="http://schemas.microsoft.com/office/drawing/2014/main" id="{523B806C-2768-48E4-9028-C47D763FA5F2}"/>
              </a:ext>
            </a:extLst>
          </p:cNvPr>
          <p:cNvPicPr>
            <a:picLocks noChangeAspect="1"/>
          </p:cNvPicPr>
          <p:nvPr/>
        </p:nvPicPr>
        <p:blipFill>
          <a:blip r:embed="rId2"/>
          <a:stretch>
            <a:fillRect/>
          </a:stretch>
        </p:blipFill>
        <p:spPr>
          <a:xfrm>
            <a:off x="3743325" y="3090174"/>
            <a:ext cx="4705350" cy="3000375"/>
          </a:xfrm>
          <a:prstGeom prst="rect">
            <a:avLst/>
          </a:prstGeom>
        </p:spPr>
      </p:pic>
    </p:spTree>
    <p:extLst>
      <p:ext uri="{BB962C8B-B14F-4D97-AF65-F5344CB8AC3E}">
        <p14:creationId xmlns:p14="http://schemas.microsoft.com/office/powerpoint/2010/main" val="612414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0A8B81-DC11-4B55-ABB3-0D8BA318E0A0}"/>
              </a:ext>
            </a:extLst>
          </p:cNvPr>
          <p:cNvSpPr>
            <a:spLocks noGrp="1"/>
          </p:cNvSpPr>
          <p:nvPr>
            <p:ph type="title"/>
          </p:nvPr>
        </p:nvSpPr>
        <p:spPr>
          <a:xfrm>
            <a:off x="466722" y="586855"/>
            <a:ext cx="3201366" cy="3387497"/>
          </a:xfrm>
        </p:spPr>
        <p:txBody>
          <a:bodyPr anchor="b">
            <a:normAutofit/>
          </a:bodyPr>
          <a:lstStyle/>
          <a:p>
            <a:pPr algn="r"/>
            <a:r>
              <a:rPr lang="en-US" sz="1900">
                <a:solidFill>
                  <a:srgbClr val="FFFFFF"/>
                </a:solidFill>
              </a:rPr>
              <a:t>Announcements/Reminders</a:t>
            </a:r>
            <a:endParaRPr lang="en-CA" sz="1900">
              <a:solidFill>
                <a:srgbClr val="FFFFFF"/>
              </a:solidFill>
            </a:endParaRPr>
          </a:p>
        </p:txBody>
      </p:sp>
      <p:sp>
        <p:nvSpPr>
          <p:cNvPr id="3" name="Content Placeholder 2">
            <a:extLst>
              <a:ext uri="{FF2B5EF4-FFF2-40B4-BE49-F238E27FC236}">
                <a16:creationId xmlns:a16="http://schemas.microsoft.com/office/drawing/2014/main" id="{E0477B84-28A3-4D74-8BCD-36624A4B1DA3}"/>
              </a:ext>
            </a:extLst>
          </p:cNvPr>
          <p:cNvSpPr>
            <a:spLocks noGrp="1"/>
          </p:cNvSpPr>
          <p:nvPr>
            <p:ph idx="1"/>
          </p:nvPr>
        </p:nvSpPr>
        <p:spPr>
          <a:xfrm>
            <a:off x="4810259" y="649480"/>
            <a:ext cx="6555347" cy="5546047"/>
          </a:xfrm>
        </p:spPr>
        <p:txBody>
          <a:bodyPr anchor="ctr">
            <a:normAutofit/>
          </a:bodyPr>
          <a:lstStyle/>
          <a:p>
            <a:r>
              <a:rPr lang="en-US" sz="2000" dirty="0"/>
              <a:t>A1 marks have been released</a:t>
            </a:r>
          </a:p>
          <a:p>
            <a:pPr lvl="1"/>
            <a:r>
              <a:rPr lang="en-US" sz="1600" dirty="0"/>
              <a:t>I will release the solutions to the questions on ZyBooks.</a:t>
            </a:r>
          </a:p>
          <a:p>
            <a:r>
              <a:rPr lang="en-US" sz="2000" dirty="0"/>
              <a:t>Lab 2 marks will be released soon.</a:t>
            </a:r>
          </a:p>
          <a:p>
            <a:r>
              <a:rPr lang="en-US" sz="2000" dirty="0"/>
              <a:t>Assignment 2 will be released today and will be due in exactly 2 weeks.</a:t>
            </a:r>
          </a:p>
          <a:p>
            <a:pPr lvl="1"/>
            <a:r>
              <a:rPr lang="en-US" sz="1600" dirty="0"/>
              <a:t>I delayed the release on purpose.</a:t>
            </a:r>
          </a:p>
          <a:p>
            <a:pPr marL="457200" lvl="1" indent="0">
              <a:buNone/>
            </a:pPr>
            <a:endParaRPr lang="en-CA" sz="1600" dirty="0"/>
          </a:p>
        </p:txBody>
      </p:sp>
    </p:spTree>
    <p:extLst>
      <p:ext uri="{BB962C8B-B14F-4D97-AF65-F5344CB8AC3E}">
        <p14:creationId xmlns:p14="http://schemas.microsoft.com/office/powerpoint/2010/main" val="1946012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E99-07CD-4ADF-8D91-64E7E3FE99CA}"/>
              </a:ext>
            </a:extLst>
          </p:cNvPr>
          <p:cNvSpPr>
            <a:spLocks noGrp="1"/>
          </p:cNvSpPr>
          <p:nvPr>
            <p:ph type="title"/>
          </p:nvPr>
        </p:nvSpPr>
        <p:spPr/>
        <p:txBody>
          <a:bodyPr/>
          <a:lstStyle/>
          <a:p>
            <a:r>
              <a:rPr lang="en-US" dirty="0"/>
              <a:t>Continuous Deadlock Detection Visualized – 2</a:t>
            </a:r>
            <a:endParaRPr lang="en-CA" dirty="0"/>
          </a:p>
        </p:txBody>
      </p:sp>
      <p:sp>
        <p:nvSpPr>
          <p:cNvPr id="3" name="Content Placeholder 2">
            <a:extLst>
              <a:ext uri="{FF2B5EF4-FFF2-40B4-BE49-F238E27FC236}">
                <a16:creationId xmlns:a16="http://schemas.microsoft.com/office/drawing/2014/main" id="{1365D40E-5D17-4A65-892C-41458CC82780}"/>
              </a:ext>
            </a:extLst>
          </p:cNvPr>
          <p:cNvSpPr>
            <a:spLocks noGrp="1"/>
          </p:cNvSpPr>
          <p:nvPr>
            <p:ph idx="1"/>
          </p:nvPr>
        </p:nvSpPr>
        <p:spPr>
          <a:xfrm>
            <a:off x="838200" y="1825625"/>
            <a:ext cx="10515600" cy="875630"/>
          </a:xfrm>
        </p:spPr>
        <p:txBody>
          <a:bodyPr/>
          <a:lstStyle/>
          <a:p>
            <a:pPr marL="0" indent="0" algn="ctr">
              <a:buNone/>
            </a:pPr>
            <a:r>
              <a:rPr lang="en-US" dirty="0"/>
              <a:t>If p1 requests r2, then p1 becomes blocked and graph reduction must be performed</a:t>
            </a:r>
            <a:endParaRPr lang="en-CA" dirty="0"/>
          </a:p>
        </p:txBody>
      </p:sp>
      <p:pic>
        <p:nvPicPr>
          <p:cNvPr id="7" name="Picture 6">
            <a:extLst>
              <a:ext uri="{FF2B5EF4-FFF2-40B4-BE49-F238E27FC236}">
                <a16:creationId xmlns:a16="http://schemas.microsoft.com/office/drawing/2014/main" id="{7DE0C8AE-4685-42FA-9C76-88D66A8E7A30}"/>
              </a:ext>
            </a:extLst>
          </p:cNvPr>
          <p:cNvPicPr>
            <a:picLocks noChangeAspect="1"/>
          </p:cNvPicPr>
          <p:nvPr/>
        </p:nvPicPr>
        <p:blipFill>
          <a:blip r:embed="rId2"/>
          <a:stretch>
            <a:fillRect/>
          </a:stretch>
        </p:blipFill>
        <p:spPr>
          <a:xfrm>
            <a:off x="3986212" y="3020735"/>
            <a:ext cx="4219575" cy="3048000"/>
          </a:xfrm>
          <a:prstGeom prst="rect">
            <a:avLst/>
          </a:prstGeom>
        </p:spPr>
      </p:pic>
    </p:spTree>
    <p:extLst>
      <p:ext uri="{BB962C8B-B14F-4D97-AF65-F5344CB8AC3E}">
        <p14:creationId xmlns:p14="http://schemas.microsoft.com/office/powerpoint/2010/main" val="3686657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D85E-2E2F-4A31-9595-D9A7B7B552C9}"/>
              </a:ext>
            </a:extLst>
          </p:cNvPr>
          <p:cNvSpPr>
            <a:spLocks noGrp="1"/>
          </p:cNvSpPr>
          <p:nvPr>
            <p:ph type="title"/>
          </p:nvPr>
        </p:nvSpPr>
        <p:spPr/>
        <p:txBody>
          <a:bodyPr/>
          <a:lstStyle/>
          <a:p>
            <a:r>
              <a:rPr lang="en-US" dirty="0"/>
              <a:t>Continuous Deadlock Detection Visualized – 3</a:t>
            </a:r>
            <a:endParaRPr lang="en-CA" dirty="0"/>
          </a:p>
        </p:txBody>
      </p:sp>
      <p:sp>
        <p:nvSpPr>
          <p:cNvPr id="3" name="Content Placeholder 2">
            <a:extLst>
              <a:ext uri="{FF2B5EF4-FFF2-40B4-BE49-F238E27FC236}">
                <a16:creationId xmlns:a16="http://schemas.microsoft.com/office/drawing/2014/main" id="{F3EC5AD2-E867-43AA-93A0-07F9051FA2A8}"/>
              </a:ext>
            </a:extLst>
          </p:cNvPr>
          <p:cNvSpPr>
            <a:spLocks noGrp="1"/>
          </p:cNvSpPr>
          <p:nvPr>
            <p:ph idx="1"/>
          </p:nvPr>
        </p:nvSpPr>
        <p:spPr>
          <a:xfrm>
            <a:off x="838200" y="1825625"/>
            <a:ext cx="10515600" cy="590404"/>
          </a:xfrm>
        </p:spPr>
        <p:txBody>
          <a:bodyPr/>
          <a:lstStyle/>
          <a:p>
            <a:pPr marL="0" indent="0" algn="ctr">
              <a:buNone/>
            </a:pPr>
            <a:r>
              <a:rPr lang="en-US" dirty="0"/>
              <a:t>The graph reduction algorithm removes p6, which unblocks p3 and p5</a:t>
            </a:r>
            <a:endParaRPr lang="en-CA" dirty="0"/>
          </a:p>
        </p:txBody>
      </p:sp>
      <p:pic>
        <p:nvPicPr>
          <p:cNvPr id="5" name="Picture 4">
            <a:extLst>
              <a:ext uri="{FF2B5EF4-FFF2-40B4-BE49-F238E27FC236}">
                <a16:creationId xmlns:a16="http://schemas.microsoft.com/office/drawing/2014/main" id="{6C5B756F-EBCB-402A-B45C-58A2CDBDFAE6}"/>
              </a:ext>
            </a:extLst>
          </p:cNvPr>
          <p:cNvPicPr>
            <a:picLocks noChangeAspect="1"/>
          </p:cNvPicPr>
          <p:nvPr/>
        </p:nvPicPr>
        <p:blipFill>
          <a:blip r:embed="rId2"/>
          <a:stretch>
            <a:fillRect/>
          </a:stretch>
        </p:blipFill>
        <p:spPr>
          <a:xfrm>
            <a:off x="3543300" y="2767231"/>
            <a:ext cx="5105400" cy="3219450"/>
          </a:xfrm>
          <a:prstGeom prst="rect">
            <a:avLst/>
          </a:prstGeom>
        </p:spPr>
      </p:pic>
    </p:spTree>
    <p:extLst>
      <p:ext uri="{BB962C8B-B14F-4D97-AF65-F5344CB8AC3E}">
        <p14:creationId xmlns:p14="http://schemas.microsoft.com/office/powerpoint/2010/main" val="3546199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FE2C-F422-4424-8A25-5C03471F782F}"/>
              </a:ext>
            </a:extLst>
          </p:cNvPr>
          <p:cNvSpPr>
            <a:spLocks noGrp="1"/>
          </p:cNvSpPr>
          <p:nvPr>
            <p:ph type="title"/>
          </p:nvPr>
        </p:nvSpPr>
        <p:spPr/>
        <p:txBody>
          <a:bodyPr/>
          <a:lstStyle/>
          <a:p>
            <a:r>
              <a:rPr lang="en-US" dirty="0"/>
              <a:t>Continuous Deadlock Detection Visualized – 4</a:t>
            </a:r>
            <a:endParaRPr lang="en-CA" dirty="0"/>
          </a:p>
        </p:txBody>
      </p:sp>
      <p:sp>
        <p:nvSpPr>
          <p:cNvPr id="3" name="Content Placeholder 2">
            <a:extLst>
              <a:ext uri="{FF2B5EF4-FFF2-40B4-BE49-F238E27FC236}">
                <a16:creationId xmlns:a16="http://schemas.microsoft.com/office/drawing/2014/main" id="{EA8C226B-3332-4C74-B11F-1FDF6E05EF82}"/>
              </a:ext>
            </a:extLst>
          </p:cNvPr>
          <p:cNvSpPr>
            <a:spLocks noGrp="1"/>
          </p:cNvSpPr>
          <p:nvPr>
            <p:ph idx="1"/>
          </p:nvPr>
        </p:nvSpPr>
        <p:spPr>
          <a:xfrm>
            <a:off x="838200" y="1825625"/>
            <a:ext cx="10515600" cy="582015"/>
          </a:xfrm>
        </p:spPr>
        <p:txBody>
          <a:bodyPr/>
          <a:lstStyle/>
          <a:p>
            <a:pPr marL="0" indent="0" algn="ctr">
              <a:buNone/>
            </a:pPr>
            <a:r>
              <a:rPr lang="en-US" dirty="0"/>
              <a:t>The next step can remove p3 and p5, which unblocks p1 and p2</a:t>
            </a:r>
            <a:endParaRPr lang="en-CA" dirty="0"/>
          </a:p>
        </p:txBody>
      </p:sp>
      <p:pic>
        <p:nvPicPr>
          <p:cNvPr id="5" name="Picture 4">
            <a:extLst>
              <a:ext uri="{FF2B5EF4-FFF2-40B4-BE49-F238E27FC236}">
                <a16:creationId xmlns:a16="http://schemas.microsoft.com/office/drawing/2014/main" id="{97AA22C0-2448-459B-AA97-F21A7A6F672F}"/>
              </a:ext>
            </a:extLst>
          </p:cNvPr>
          <p:cNvPicPr>
            <a:picLocks noChangeAspect="1"/>
          </p:cNvPicPr>
          <p:nvPr/>
        </p:nvPicPr>
        <p:blipFill>
          <a:blip r:embed="rId2"/>
          <a:stretch>
            <a:fillRect/>
          </a:stretch>
        </p:blipFill>
        <p:spPr>
          <a:xfrm>
            <a:off x="3738562" y="2813064"/>
            <a:ext cx="4714875" cy="2943225"/>
          </a:xfrm>
          <a:prstGeom prst="rect">
            <a:avLst/>
          </a:prstGeom>
        </p:spPr>
      </p:pic>
    </p:spTree>
    <p:extLst>
      <p:ext uri="{BB962C8B-B14F-4D97-AF65-F5344CB8AC3E}">
        <p14:creationId xmlns:p14="http://schemas.microsoft.com/office/powerpoint/2010/main" val="1698518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7507-E7B9-4D34-8610-5CC7C98F01E1}"/>
              </a:ext>
            </a:extLst>
          </p:cNvPr>
          <p:cNvSpPr>
            <a:spLocks noGrp="1"/>
          </p:cNvSpPr>
          <p:nvPr>
            <p:ph type="title"/>
          </p:nvPr>
        </p:nvSpPr>
        <p:spPr/>
        <p:txBody>
          <a:bodyPr/>
          <a:lstStyle/>
          <a:p>
            <a:r>
              <a:rPr lang="en-US" dirty="0"/>
              <a:t>Continuous Deadlock Detection Visualized – 5</a:t>
            </a:r>
            <a:endParaRPr lang="en-CA" dirty="0"/>
          </a:p>
        </p:txBody>
      </p:sp>
      <p:sp>
        <p:nvSpPr>
          <p:cNvPr id="3" name="Content Placeholder 2">
            <a:extLst>
              <a:ext uri="{FF2B5EF4-FFF2-40B4-BE49-F238E27FC236}">
                <a16:creationId xmlns:a16="http://schemas.microsoft.com/office/drawing/2014/main" id="{3838056C-E7FA-42D0-90CD-85DC56C6A77A}"/>
              </a:ext>
            </a:extLst>
          </p:cNvPr>
          <p:cNvSpPr>
            <a:spLocks noGrp="1"/>
          </p:cNvSpPr>
          <p:nvPr>
            <p:ph idx="1"/>
          </p:nvPr>
        </p:nvSpPr>
        <p:spPr>
          <a:xfrm>
            <a:off x="838200" y="1825625"/>
            <a:ext cx="10515600" cy="682683"/>
          </a:xfrm>
        </p:spPr>
        <p:txBody>
          <a:bodyPr/>
          <a:lstStyle/>
          <a:p>
            <a:pPr marL="0" indent="0" algn="ctr">
              <a:buNone/>
            </a:pPr>
            <a:r>
              <a:rPr lang="en-US" dirty="0"/>
              <a:t>Since p1 can now be removed, the graph reduction algorithm can stop </a:t>
            </a:r>
            <a:endParaRPr lang="en-CA" dirty="0"/>
          </a:p>
        </p:txBody>
      </p:sp>
      <p:pic>
        <p:nvPicPr>
          <p:cNvPr id="5" name="Picture 4">
            <a:extLst>
              <a:ext uri="{FF2B5EF4-FFF2-40B4-BE49-F238E27FC236}">
                <a16:creationId xmlns:a16="http://schemas.microsoft.com/office/drawing/2014/main" id="{546F5C39-98B8-477F-BD8E-47EAFE1AF7C3}"/>
              </a:ext>
            </a:extLst>
          </p:cNvPr>
          <p:cNvPicPr>
            <a:picLocks noChangeAspect="1"/>
          </p:cNvPicPr>
          <p:nvPr/>
        </p:nvPicPr>
        <p:blipFill>
          <a:blip r:embed="rId2"/>
          <a:stretch>
            <a:fillRect/>
          </a:stretch>
        </p:blipFill>
        <p:spPr>
          <a:xfrm>
            <a:off x="3562350" y="2791525"/>
            <a:ext cx="5067300" cy="2952750"/>
          </a:xfrm>
          <a:prstGeom prst="rect">
            <a:avLst/>
          </a:prstGeom>
        </p:spPr>
      </p:pic>
    </p:spTree>
    <p:extLst>
      <p:ext uri="{BB962C8B-B14F-4D97-AF65-F5344CB8AC3E}">
        <p14:creationId xmlns:p14="http://schemas.microsoft.com/office/powerpoint/2010/main" val="2702247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F9285-523C-4261-8C21-78B1331EECFC}"/>
              </a:ext>
            </a:extLst>
          </p:cNvPr>
          <p:cNvSpPr>
            <a:spLocks noGrp="1"/>
          </p:cNvSpPr>
          <p:nvPr>
            <p:ph type="title"/>
          </p:nvPr>
        </p:nvSpPr>
        <p:spPr/>
        <p:txBody>
          <a:bodyPr/>
          <a:lstStyle/>
          <a:p>
            <a:r>
              <a:rPr lang="en-US" dirty="0"/>
              <a:t>Continuous Deadlock Detection Visualized – 6</a:t>
            </a:r>
            <a:endParaRPr lang="en-CA" dirty="0"/>
          </a:p>
        </p:txBody>
      </p:sp>
      <p:sp>
        <p:nvSpPr>
          <p:cNvPr id="3" name="Content Placeholder 2">
            <a:extLst>
              <a:ext uri="{FF2B5EF4-FFF2-40B4-BE49-F238E27FC236}">
                <a16:creationId xmlns:a16="http://schemas.microsoft.com/office/drawing/2014/main" id="{E1350AF5-61E4-45EC-9D5F-B41F6453FE7B}"/>
              </a:ext>
            </a:extLst>
          </p:cNvPr>
          <p:cNvSpPr>
            <a:spLocks noGrp="1"/>
          </p:cNvSpPr>
          <p:nvPr>
            <p:ph idx="1"/>
          </p:nvPr>
        </p:nvSpPr>
        <p:spPr>
          <a:xfrm>
            <a:off x="838200" y="1825625"/>
            <a:ext cx="10515600" cy="548459"/>
          </a:xfrm>
        </p:spPr>
        <p:txBody>
          <a:bodyPr/>
          <a:lstStyle/>
          <a:p>
            <a:pPr marL="0" indent="0" algn="ctr">
              <a:buNone/>
            </a:pPr>
            <a:r>
              <a:rPr lang="en-US" dirty="0"/>
              <a:t>The new state s' is not a deadlock state</a:t>
            </a:r>
          </a:p>
          <a:p>
            <a:pPr marL="0" indent="0" algn="ctr">
              <a:buNone/>
            </a:pPr>
            <a:endParaRPr lang="en-CA" dirty="0"/>
          </a:p>
        </p:txBody>
      </p:sp>
      <p:pic>
        <p:nvPicPr>
          <p:cNvPr id="5" name="Picture 4">
            <a:extLst>
              <a:ext uri="{FF2B5EF4-FFF2-40B4-BE49-F238E27FC236}">
                <a16:creationId xmlns:a16="http://schemas.microsoft.com/office/drawing/2014/main" id="{7BBF10C8-664B-46B9-A411-51269FB82FF9}"/>
              </a:ext>
            </a:extLst>
          </p:cNvPr>
          <p:cNvPicPr>
            <a:picLocks noChangeAspect="1"/>
          </p:cNvPicPr>
          <p:nvPr/>
        </p:nvPicPr>
        <p:blipFill>
          <a:blip r:embed="rId2"/>
          <a:stretch>
            <a:fillRect/>
          </a:stretch>
        </p:blipFill>
        <p:spPr>
          <a:xfrm>
            <a:off x="3810000" y="2715761"/>
            <a:ext cx="4572000" cy="3238500"/>
          </a:xfrm>
          <a:prstGeom prst="rect">
            <a:avLst/>
          </a:prstGeom>
        </p:spPr>
      </p:pic>
    </p:spTree>
    <p:extLst>
      <p:ext uri="{BB962C8B-B14F-4D97-AF65-F5344CB8AC3E}">
        <p14:creationId xmlns:p14="http://schemas.microsoft.com/office/powerpoint/2010/main" val="3518053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4BEE13-1DD8-4D37-94AE-6F6E1E0661BC}"/>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Deadlock Detection W/ Single-Unit Resources</a:t>
            </a:r>
            <a:endParaRPr lang="en-CA" sz="4000">
              <a:solidFill>
                <a:srgbClr val="FFFFFF"/>
              </a:solidFill>
            </a:endParaRPr>
          </a:p>
        </p:txBody>
      </p:sp>
      <p:sp>
        <p:nvSpPr>
          <p:cNvPr id="3" name="Content Placeholder 2">
            <a:extLst>
              <a:ext uri="{FF2B5EF4-FFF2-40B4-BE49-F238E27FC236}">
                <a16:creationId xmlns:a16="http://schemas.microsoft.com/office/drawing/2014/main" id="{6C3B3092-A682-4F53-8D60-4072B4292F72}"/>
              </a:ext>
            </a:extLst>
          </p:cNvPr>
          <p:cNvSpPr>
            <a:spLocks noGrp="1"/>
          </p:cNvSpPr>
          <p:nvPr>
            <p:ph idx="1"/>
          </p:nvPr>
        </p:nvSpPr>
        <p:spPr>
          <a:xfrm>
            <a:off x="4810259" y="649480"/>
            <a:ext cx="6555347" cy="5546047"/>
          </a:xfrm>
        </p:spPr>
        <p:txBody>
          <a:bodyPr anchor="ctr">
            <a:normAutofit/>
          </a:bodyPr>
          <a:lstStyle/>
          <a:p>
            <a:r>
              <a:rPr lang="en-US" sz="2000"/>
              <a:t>With a single-unit resource r, only a single allocation edge can exist between r and a process p. </a:t>
            </a:r>
          </a:p>
          <a:p>
            <a:r>
              <a:rPr lang="en-US" sz="2000"/>
              <a:t>For the purpose of deadlock detection, the resource can be removed from the graph along with the allocation edge. </a:t>
            </a:r>
          </a:p>
          <a:p>
            <a:pPr lvl="1"/>
            <a:r>
              <a:rPr lang="en-US" sz="2000"/>
              <a:t>Each request edge then points directly at the process currently holding the resource.</a:t>
            </a:r>
          </a:p>
          <a:p>
            <a:r>
              <a:rPr lang="en-US" sz="2000"/>
              <a:t>A </a:t>
            </a:r>
            <a:r>
              <a:rPr lang="en-US" sz="2000" b="1"/>
              <a:t>wait-for graph </a:t>
            </a:r>
            <a:r>
              <a:rPr lang="en-US" sz="2000"/>
              <a:t>is a resource allocation graph containing only processes where each process can have multiple incoming resource allocation edges but only one outgoing resource request edge.</a:t>
            </a:r>
          </a:p>
          <a:p>
            <a:pPr lvl="1"/>
            <a:r>
              <a:rPr lang="en-US" sz="2000"/>
              <a:t>The term "wait-for" indicates that process p is blocked on a resource currently held by another process p'.</a:t>
            </a:r>
            <a:endParaRPr lang="en-CA" sz="2000"/>
          </a:p>
        </p:txBody>
      </p:sp>
    </p:spTree>
    <p:extLst>
      <p:ext uri="{BB962C8B-B14F-4D97-AF65-F5344CB8AC3E}">
        <p14:creationId xmlns:p14="http://schemas.microsoft.com/office/powerpoint/2010/main" val="174780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A033D-BE0D-4592-B453-8E8FA18C21FE}"/>
              </a:ext>
            </a:extLst>
          </p:cNvPr>
          <p:cNvSpPr>
            <a:spLocks noGrp="1"/>
          </p:cNvSpPr>
          <p:nvPr>
            <p:ph type="title"/>
          </p:nvPr>
        </p:nvSpPr>
        <p:spPr/>
        <p:txBody>
          <a:bodyPr/>
          <a:lstStyle/>
          <a:p>
            <a:r>
              <a:rPr lang="en-US" dirty="0"/>
              <a:t>Wait For Graph – Visualized – 1 </a:t>
            </a:r>
            <a:endParaRPr lang="en-CA" dirty="0"/>
          </a:p>
        </p:txBody>
      </p:sp>
      <p:sp>
        <p:nvSpPr>
          <p:cNvPr id="3" name="Content Placeholder 2">
            <a:extLst>
              <a:ext uri="{FF2B5EF4-FFF2-40B4-BE49-F238E27FC236}">
                <a16:creationId xmlns:a16="http://schemas.microsoft.com/office/drawing/2014/main" id="{8232969D-CF09-4D6F-B647-CA850A49A4B0}"/>
              </a:ext>
            </a:extLst>
          </p:cNvPr>
          <p:cNvSpPr>
            <a:spLocks noGrp="1"/>
          </p:cNvSpPr>
          <p:nvPr>
            <p:ph idx="1"/>
          </p:nvPr>
        </p:nvSpPr>
        <p:spPr>
          <a:xfrm>
            <a:off x="184558" y="1825625"/>
            <a:ext cx="11652308" cy="623960"/>
          </a:xfrm>
        </p:spPr>
        <p:txBody>
          <a:bodyPr/>
          <a:lstStyle/>
          <a:p>
            <a:pPr marL="0" indent="0" algn="ctr">
              <a:buNone/>
            </a:pPr>
            <a:r>
              <a:rPr lang="en-US" dirty="0"/>
              <a:t>All 3 resources are single-unit resources and are removed in the wait-for graph</a:t>
            </a:r>
            <a:endParaRPr lang="en-CA" dirty="0"/>
          </a:p>
        </p:txBody>
      </p:sp>
      <p:pic>
        <p:nvPicPr>
          <p:cNvPr id="5" name="Picture 4">
            <a:extLst>
              <a:ext uri="{FF2B5EF4-FFF2-40B4-BE49-F238E27FC236}">
                <a16:creationId xmlns:a16="http://schemas.microsoft.com/office/drawing/2014/main" id="{8AB14797-D876-405A-A788-592B814F5DD6}"/>
              </a:ext>
            </a:extLst>
          </p:cNvPr>
          <p:cNvPicPr>
            <a:picLocks noChangeAspect="1"/>
          </p:cNvPicPr>
          <p:nvPr/>
        </p:nvPicPr>
        <p:blipFill>
          <a:blip r:embed="rId2"/>
          <a:stretch>
            <a:fillRect/>
          </a:stretch>
        </p:blipFill>
        <p:spPr>
          <a:xfrm>
            <a:off x="1800662" y="2531991"/>
            <a:ext cx="8724900" cy="3752850"/>
          </a:xfrm>
          <a:prstGeom prst="rect">
            <a:avLst/>
          </a:prstGeom>
        </p:spPr>
      </p:pic>
    </p:spTree>
    <p:extLst>
      <p:ext uri="{BB962C8B-B14F-4D97-AF65-F5344CB8AC3E}">
        <p14:creationId xmlns:p14="http://schemas.microsoft.com/office/powerpoint/2010/main" val="916729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DA0E3-7EC7-4C4B-AAC6-09E6150A41D7}"/>
              </a:ext>
            </a:extLst>
          </p:cNvPr>
          <p:cNvSpPr>
            <a:spLocks noGrp="1"/>
          </p:cNvSpPr>
          <p:nvPr>
            <p:ph type="title"/>
          </p:nvPr>
        </p:nvSpPr>
        <p:spPr/>
        <p:txBody>
          <a:bodyPr/>
          <a:lstStyle/>
          <a:p>
            <a:r>
              <a:rPr lang="en-US" dirty="0"/>
              <a:t>Wait For Graph – Visualized – 2</a:t>
            </a:r>
            <a:endParaRPr lang="en-CA" dirty="0"/>
          </a:p>
        </p:txBody>
      </p:sp>
      <p:sp>
        <p:nvSpPr>
          <p:cNvPr id="3" name="Content Placeholder 2">
            <a:extLst>
              <a:ext uri="{FF2B5EF4-FFF2-40B4-BE49-F238E27FC236}">
                <a16:creationId xmlns:a16="http://schemas.microsoft.com/office/drawing/2014/main" id="{3505D205-7D84-4B2B-A11F-0825EF2476B6}"/>
              </a:ext>
            </a:extLst>
          </p:cNvPr>
          <p:cNvSpPr>
            <a:spLocks noGrp="1"/>
          </p:cNvSpPr>
          <p:nvPr>
            <p:ph idx="1"/>
          </p:nvPr>
        </p:nvSpPr>
        <p:spPr>
          <a:xfrm>
            <a:off x="251670" y="1825625"/>
            <a:ext cx="11769754" cy="1325563"/>
          </a:xfrm>
        </p:spPr>
        <p:txBody>
          <a:bodyPr/>
          <a:lstStyle/>
          <a:p>
            <a:pPr marL="0" indent="0" algn="ctr">
              <a:buNone/>
            </a:pPr>
            <a:r>
              <a:rPr lang="en-US" dirty="0"/>
              <a:t>p1 and p5 are requesting r1, which is held by p4. Thus p1 and p5 are waiting for p4. When r1 is removed, the wait-for edges show the dependencies from         p1 and p5 to p4</a:t>
            </a:r>
            <a:endParaRPr lang="en-CA" dirty="0"/>
          </a:p>
        </p:txBody>
      </p:sp>
      <p:pic>
        <p:nvPicPr>
          <p:cNvPr id="5" name="Picture 4">
            <a:extLst>
              <a:ext uri="{FF2B5EF4-FFF2-40B4-BE49-F238E27FC236}">
                <a16:creationId xmlns:a16="http://schemas.microsoft.com/office/drawing/2014/main" id="{A2028C11-60CB-4A96-9B73-87010DE4E355}"/>
              </a:ext>
            </a:extLst>
          </p:cNvPr>
          <p:cNvPicPr>
            <a:picLocks noChangeAspect="1"/>
          </p:cNvPicPr>
          <p:nvPr/>
        </p:nvPicPr>
        <p:blipFill>
          <a:blip r:embed="rId2"/>
          <a:stretch>
            <a:fillRect/>
          </a:stretch>
        </p:blipFill>
        <p:spPr>
          <a:xfrm>
            <a:off x="2685317" y="3286125"/>
            <a:ext cx="6821365" cy="2917031"/>
          </a:xfrm>
          <a:prstGeom prst="rect">
            <a:avLst/>
          </a:prstGeom>
        </p:spPr>
      </p:pic>
    </p:spTree>
    <p:extLst>
      <p:ext uri="{BB962C8B-B14F-4D97-AF65-F5344CB8AC3E}">
        <p14:creationId xmlns:p14="http://schemas.microsoft.com/office/powerpoint/2010/main" val="4117051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0C414-63BB-4896-AB72-CDD4F8C60AC1}"/>
              </a:ext>
            </a:extLst>
          </p:cNvPr>
          <p:cNvSpPr>
            <a:spLocks noGrp="1"/>
          </p:cNvSpPr>
          <p:nvPr>
            <p:ph type="title"/>
          </p:nvPr>
        </p:nvSpPr>
        <p:spPr/>
        <p:txBody>
          <a:bodyPr/>
          <a:lstStyle/>
          <a:p>
            <a:r>
              <a:rPr lang="en-US" dirty="0"/>
              <a:t>Wait For Graph – Visualized – 3</a:t>
            </a:r>
            <a:endParaRPr lang="en-CA" dirty="0"/>
          </a:p>
        </p:txBody>
      </p:sp>
      <p:sp>
        <p:nvSpPr>
          <p:cNvPr id="3" name="Content Placeholder 2">
            <a:extLst>
              <a:ext uri="{FF2B5EF4-FFF2-40B4-BE49-F238E27FC236}">
                <a16:creationId xmlns:a16="http://schemas.microsoft.com/office/drawing/2014/main" id="{CA85A0C3-88F1-4D10-93C0-F0CC576182C3}"/>
              </a:ext>
            </a:extLst>
          </p:cNvPr>
          <p:cNvSpPr>
            <a:spLocks noGrp="1"/>
          </p:cNvSpPr>
          <p:nvPr>
            <p:ph idx="1"/>
          </p:nvPr>
        </p:nvSpPr>
        <p:spPr>
          <a:xfrm>
            <a:off x="134224" y="1825625"/>
            <a:ext cx="11836866" cy="4351338"/>
          </a:xfrm>
        </p:spPr>
        <p:txBody>
          <a:bodyPr/>
          <a:lstStyle/>
          <a:p>
            <a:pPr marL="0" indent="0" algn="ctr">
              <a:buNone/>
            </a:pPr>
            <a:r>
              <a:rPr lang="en-US" dirty="0"/>
              <a:t>p2, p3, and p6 are all requesting r2, which is held by p5. Thus p2, p3, and p6 are waiting for p5. When r2 is removed, the wait-for edges show the dependencies</a:t>
            </a:r>
            <a:endParaRPr lang="en-CA" dirty="0"/>
          </a:p>
        </p:txBody>
      </p:sp>
      <p:pic>
        <p:nvPicPr>
          <p:cNvPr id="5" name="Picture 4">
            <a:extLst>
              <a:ext uri="{FF2B5EF4-FFF2-40B4-BE49-F238E27FC236}">
                <a16:creationId xmlns:a16="http://schemas.microsoft.com/office/drawing/2014/main" id="{50226964-5EFD-4615-B8D0-B67236C745DE}"/>
              </a:ext>
            </a:extLst>
          </p:cNvPr>
          <p:cNvPicPr>
            <a:picLocks noChangeAspect="1"/>
          </p:cNvPicPr>
          <p:nvPr/>
        </p:nvPicPr>
        <p:blipFill>
          <a:blip r:embed="rId2"/>
          <a:stretch>
            <a:fillRect/>
          </a:stretch>
        </p:blipFill>
        <p:spPr>
          <a:xfrm>
            <a:off x="2588576" y="3144343"/>
            <a:ext cx="7014848" cy="3032620"/>
          </a:xfrm>
          <a:prstGeom prst="rect">
            <a:avLst/>
          </a:prstGeom>
        </p:spPr>
      </p:pic>
    </p:spTree>
    <p:extLst>
      <p:ext uri="{BB962C8B-B14F-4D97-AF65-F5344CB8AC3E}">
        <p14:creationId xmlns:p14="http://schemas.microsoft.com/office/powerpoint/2010/main" val="919310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2F38-0D24-40CC-9BA2-C632A1F70980}"/>
              </a:ext>
            </a:extLst>
          </p:cNvPr>
          <p:cNvSpPr>
            <a:spLocks noGrp="1"/>
          </p:cNvSpPr>
          <p:nvPr>
            <p:ph type="title"/>
          </p:nvPr>
        </p:nvSpPr>
        <p:spPr/>
        <p:txBody>
          <a:bodyPr/>
          <a:lstStyle/>
          <a:p>
            <a:r>
              <a:rPr lang="en-US" dirty="0"/>
              <a:t>Wait For Graph – Visualized – 4</a:t>
            </a:r>
            <a:endParaRPr lang="en-CA" dirty="0"/>
          </a:p>
        </p:txBody>
      </p:sp>
      <p:sp>
        <p:nvSpPr>
          <p:cNvPr id="3" name="Content Placeholder 2">
            <a:extLst>
              <a:ext uri="{FF2B5EF4-FFF2-40B4-BE49-F238E27FC236}">
                <a16:creationId xmlns:a16="http://schemas.microsoft.com/office/drawing/2014/main" id="{027E41CC-58A6-4B3A-AB32-548B0F2E3373}"/>
              </a:ext>
            </a:extLst>
          </p:cNvPr>
          <p:cNvSpPr>
            <a:spLocks noGrp="1"/>
          </p:cNvSpPr>
          <p:nvPr>
            <p:ph idx="1"/>
          </p:nvPr>
        </p:nvSpPr>
        <p:spPr>
          <a:xfrm>
            <a:off x="838200" y="1825625"/>
            <a:ext cx="10515600" cy="1102133"/>
          </a:xfrm>
        </p:spPr>
        <p:txBody>
          <a:bodyPr/>
          <a:lstStyle/>
          <a:p>
            <a:pPr marL="0" indent="0" algn="ctr">
              <a:buNone/>
            </a:pPr>
            <a:r>
              <a:rPr lang="en-US" dirty="0"/>
              <a:t>Finally, p4 is requesting r3, which is held by p2. When r3 is removed, the new edge shows the dependency from p4 to p2</a:t>
            </a:r>
            <a:endParaRPr lang="en-CA" dirty="0"/>
          </a:p>
        </p:txBody>
      </p:sp>
      <p:pic>
        <p:nvPicPr>
          <p:cNvPr id="5" name="Picture 4">
            <a:extLst>
              <a:ext uri="{FF2B5EF4-FFF2-40B4-BE49-F238E27FC236}">
                <a16:creationId xmlns:a16="http://schemas.microsoft.com/office/drawing/2014/main" id="{8C3631DE-CA5A-4DDC-844D-051582137685}"/>
              </a:ext>
            </a:extLst>
          </p:cNvPr>
          <p:cNvPicPr>
            <a:picLocks noChangeAspect="1"/>
          </p:cNvPicPr>
          <p:nvPr/>
        </p:nvPicPr>
        <p:blipFill>
          <a:blip r:embed="rId2"/>
          <a:stretch>
            <a:fillRect/>
          </a:stretch>
        </p:blipFill>
        <p:spPr>
          <a:xfrm>
            <a:off x="2522795" y="3186403"/>
            <a:ext cx="7146409" cy="3063875"/>
          </a:xfrm>
          <a:prstGeom prst="rect">
            <a:avLst/>
          </a:prstGeom>
        </p:spPr>
      </p:pic>
    </p:spTree>
    <p:extLst>
      <p:ext uri="{BB962C8B-B14F-4D97-AF65-F5344CB8AC3E}">
        <p14:creationId xmlns:p14="http://schemas.microsoft.com/office/powerpoint/2010/main" val="1039439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2F6F8E-CF14-49D8-9BF3-3E757D5A653C}"/>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Recap</a:t>
            </a:r>
            <a:endParaRPr lang="en-CA" sz="4000">
              <a:solidFill>
                <a:srgbClr val="FFFFFF"/>
              </a:solidFill>
            </a:endParaRPr>
          </a:p>
        </p:txBody>
      </p:sp>
      <p:sp>
        <p:nvSpPr>
          <p:cNvPr id="3" name="Content Placeholder 2">
            <a:extLst>
              <a:ext uri="{FF2B5EF4-FFF2-40B4-BE49-F238E27FC236}">
                <a16:creationId xmlns:a16="http://schemas.microsoft.com/office/drawing/2014/main" id="{DA43813F-B49A-4E08-8191-914A392B16C6}"/>
              </a:ext>
            </a:extLst>
          </p:cNvPr>
          <p:cNvSpPr>
            <a:spLocks noGrp="1"/>
          </p:cNvSpPr>
          <p:nvPr>
            <p:ph idx="1"/>
          </p:nvPr>
        </p:nvSpPr>
        <p:spPr>
          <a:xfrm>
            <a:off x="4810259" y="649480"/>
            <a:ext cx="6555347" cy="5546047"/>
          </a:xfrm>
        </p:spPr>
        <p:txBody>
          <a:bodyPr anchor="ctr">
            <a:normAutofit/>
          </a:bodyPr>
          <a:lstStyle/>
          <a:p>
            <a:r>
              <a:rPr lang="en-US" sz="2000" dirty="0"/>
              <a:t>What are two common synchronization problems?</a:t>
            </a:r>
          </a:p>
          <a:p>
            <a:r>
              <a:rPr lang="en-US" sz="2000" dirty="0"/>
              <a:t>What is a semaphore used for?</a:t>
            </a:r>
            <a:endParaRPr lang="en-CA" sz="2000" dirty="0"/>
          </a:p>
        </p:txBody>
      </p:sp>
    </p:spTree>
    <p:extLst>
      <p:ext uri="{BB962C8B-B14F-4D97-AF65-F5344CB8AC3E}">
        <p14:creationId xmlns:p14="http://schemas.microsoft.com/office/powerpoint/2010/main" val="1948416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0D04-5F52-48F9-8FA7-FC0269CEB3A1}"/>
              </a:ext>
            </a:extLst>
          </p:cNvPr>
          <p:cNvSpPr>
            <a:spLocks noGrp="1"/>
          </p:cNvSpPr>
          <p:nvPr>
            <p:ph type="title"/>
          </p:nvPr>
        </p:nvSpPr>
        <p:spPr/>
        <p:txBody>
          <a:bodyPr/>
          <a:lstStyle/>
          <a:p>
            <a:r>
              <a:rPr lang="en-US" dirty="0"/>
              <a:t>Wait For Graph – Visualized – 5</a:t>
            </a:r>
            <a:endParaRPr lang="en-CA" dirty="0"/>
          </a:p>
        </p:txBody>
      </p:sp>
      <p:sp>
        <p:nvSpPr>
          <p:cNvPr id="3" name="Content Placeholder 2">
            <a:extLst>
              <a:ext uri="{FF2B5EF4-FFF2-40B4-BE49-F238E27FC236}">
                <a16:creationId xmlns:a16="http://schemas.microsoft.com/office/drawing/2014/main" id="{C8A21CF9-26E0-45AC-84D8-F3893BD11918}"/>
              </a:ext>
            </a:extLst>
          </p:cNvPr>
          <p:cNvSpPr>
            <a:spLocks noGrp="1"/>
          </p:cNvSpPr>
          <p:nvPr>
            <p:ph idx="1"/>
          </p:nvPr>
        </p:nvSpPr>
        <p:spPr/>
        <p:txBody>
          <a:bodyPr/>
          <a:lstStyle/>
          <a:p>
            <a:pPr marL="0" indent="0" algn="ctr">
              <a:buNone/>
            </a:pPr>
            <a:r>
              <a:rPr lang="en-US" dirty="0"/>
              <a:t>The cycle in the wait-for graph reveals that the state is a deadlock state. All processes are blocked indefinitely</a:t>
            </a:r>
            <a:endParaRPr lang="en-CA" dirty="0"/>
          </a:p>
        </p:txBody>
      </p:sp>
      <p:pic>
        <p:nvPicPr>
          <p:cNvPr id="5" name="Picture 4">
            <a:extLst>
              <a:ext uri="{FF2B5EF4-FFF2-40B4-BE49-F238E27FC236}">
                <a16:creationId xmlns:a16="http://schemas.microsoft.com/office/drawing/2014/main" id="{7E37B5A1-609C-42F8-B16E-C55D54A3F037}"/>
              </a:ext>
            </a:extLst>
          </p:cNvPr>
          <p:cNvPicPr>
            <a:picLocks noChangeAspect="1"/>
          </p:cNvPicPr>
          <p:nvPr/>
        </p:nvPicPr>
        <p:blipFill>
          <a:blip r:embed="rId2"/>
          <a:stretch>
            <a:fillRect/>
          </a:stretch>
        </p:blipFill>
        <p:spPr>
          <a:xfrm>
            <a:off x="1795462" y="2644775"/>
            <a:ext cx="8601075" cy="3667125"/>
          </a:xfrm>
          <a:prstGeom prst="rect">
            <a:avLst/>
          </a:prstGeom>
        </p:spPr>
      </p:pic>
    </p:spTree>
    <p:extLst>
      <p:ext uri="{BB962C8B-B14F-4D97-AF65-F5344CB8AC3E}">
        <p14:creationId xmlns:p14="http://schemas.microsoft.com/office/powerpoint/2010/main" val="3073287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98BD67-1DBB-432A-B3AA-09945CB4E20D}"/>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Wait For Graph – Theorem</a:t>
            </a:r>
            <a:endParaRPr lang="en-CA" sz="4000">
              <a:solidFill>
                <a:srgbClr val="FFFFFF"/>
              </a:solidFill>
            </a:endParaRPr>
          </a:p>
        </p:txBody>
      </p:sp>
      <p:sp>
        <p:nvSpPr>
          <p:cNvPr id="3" name="Content Placeholder 2">
            <a:extLst>
              <a:ext uri="{FF2B5EF4-FFF2-40B4-BE49-F238E27FC236}">
                <a16:creationId xmlns:a16="http://schemas.microsoft.com/office/drawing/2014/main" id="{038A2FE1-EE6A-4549-AB86-74B6A37FAEC4}"/>
              </a:ext>
            </a:extLst>
          </p:cNvPr>
          <p:cNvSpPr>
            <a:spLocks noGrp="1"/>
          </p:cNvSpPr>
          <p:nvPr>
            <p:ph idx="1"/>
          </p:nvPr>
        </p:nvSpPr>
        <p:spPr>
          <a:xfrm>
            <a:off x="4810259" y="649480"/>
            <a:ext cx="6555347" cy="5546047"/>
          </a:xfrm>
        </p:spPr>
        <p:txBody>
          <a:bodyPr anchor="ctr">
            <a:normAutofit/>
          </a:bodyPr>
          <a:lstStyle/>
          <a:p>
            <a:r>
              <a:rPr lang="en-US" sz="2000"/>
              <a:t>Based on the visualized we just went through:</a:t>
            </a:r>
          </a:p>
          <a:p>
            <a:pPr lvl="1"/>
            <a:r>
              <a:rPr lang="en-US" sz="2000"/>
              <a:t> A cycle in the wait-for graph is a necessary and sufficient condition for deadlock.</a:t>
            </a:r>
          </a:p>
          <a:p>
            <a:pPr lvl="1"/>
            <a:endParaRPr lang="en-US" sz="2000"/>
          </a:p>
          <a:p>
            <a:pPr marL="457200" lvl="1" indent="0">
              <a:buNone/>
            </a:pPr>
            <a:endParaRPr lang="en-CA" sz="2000"/>
          </a:p>
        </p:txBody>
      </p:sp>
    </p:spTree>
    <p:extLst>
      <p:ext uri="{BB962C8B-B14F-4D97-AF65-F5344CB8AC3E}">
        <p14:creationId xmlns:p14="http://schemas.microsoft.com/office/powerpoint/2010/main" val="32312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AD40DB-6D11-486B-977D-440F35374765}"/>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Deadlock Avoidance &amp; Prevention</a:t>
            </a:r>
            <a:endParaRPr lang="en-CA" sz="4000">
              <a:solidFill>
                <a:srgbClr val="FFFFFF"/>
              </a:solidFill>
            </a:endParaRPr>
          </a:p>
        </p:txBody>
      </p:sp>
      <p:sp>
        <p:nvSpPr>
          <p:cNvPr id="3" name="Content Placeholder 2">
            <a:extLst>
              <a:ext uri="{FF2B5EF4-FFF2-40B4-BE49-F238E27FC236}">
                <a16:creationId xmlns:a16="http://schemas.microsoft.com/office/drawing/2014/main" id="{20659816-69E4-4141-9905-4251E780B421}"/>
              </a:ext>
            </a:extLst>
          </p:cNvPr>
          <p:cNvSpPr>
            <a:spLocks noGrp="1"/>
          </p:cNvSpPr>
          <p:nvPr>
            <p:ph idx="1"/>
          </p:nvPr>
        </p:nvSpPr>
        <p:spPr>
          <a:xfrm>
            <a:off x="4810259" y="649480"/>
            <a:ext cx="6555347" cy="5546047"/>
          </a:xfrm>
        </p:spPr>
        <p:txBody>
          <a:bodyPr anchor="ctr">
            <a:normAutofit/>
          </a:bodyPr>
          <a:lstStyle/>
          <a:p>
            <a:r>
              <a:rPr lang="en-US" sz="2000"/>
              <a:t>So far this lecture, we have gone through how to DETECT deadlocks. </a:t>
            </a:r>
          </a:p>
          <a:p>
            <a:pPr lvl="1"/>
            <a:r>
              <a:rPr lang="en-US" sz="2000"/>
              <a:t>How on earth can we prevent or avoid a deadlock though?</a:t>
            </a:r>
          </a:p>
          <a:p>
            <a:pPr lvl="2"/>
            <a:r>
              <a:rPr lang="en-US" dirty="0"/>
              <a:t>One approach to dealing with deadlocks is to allow deadlocks to occur and to provide means for detection and recovery. Recovery from a deadlock can be accomplished by destroying one or more of the processes involved in the deadlock, or by removing some of the resources held by the deadlocked processes.</a:t>
            </a:r>
          </a:p>
          <a:p>
            <a:pPr lvl="2"/>
            <a:r>
              <a:rPr lang="en-US" dirty="0"/>
              <a:t>An alternative is to avoid the possibility of a deadlock by delaying the acquisition of resources that could cause the system to enter a deadlock state.</a:t>
            </a:r>
            <a:endParaRPr lang="en-CA" dirty="0"/>
          </a:p>
        </p:txBody>
      </p:sp>
    </p:spTree>
    <p:extLst>
      <p:ext uri="{BB962C8B-B14F-4D97-AF65-F5344CB8AC3E}">
        <p14:creationId xmlns:p14="http://schemas.microsoft.com/office/powerpoint/2010/main" val="424008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FFE866-43F5-4DD9-8CCD-0FDC0DC88A92}"/>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Dynamic Deadlock Avoidance</a:t>
            </a:r>
          </a:p>
        </p:txBody>
      </p:sp>
      <p:sp>
        <p:nvSpPr>
          <p:cNvPr id="3" name="Content Placeholder 2">
            <a:extLst>
              <a:ext uri="{FF2B5EF4-FFF2-40B4-BE49-F238E27FC236}">
                <a16:creationId xmlns:a16="http://schemas.microsoft.com/office/drawing/2014/main" id="{FE745BF2-CC8E-4DAA-A270-F8732D4E4569}"/>
              </a:ext>
            </a:extLst>
          </p:cNvPr>
          <p:cNvSpPr>
            <a:spLocks noGrp="1"/>
          </p:cNvSpPr>
          <p:nvPr>
            <p:ph idx="1"/>
          </p:nvPr>
        </p:nvSpPr>
        <p:spPr>
          <a:xfrm>
            <a:off x="4810259" y="649480"/>
            <a:ext cx="6555347" cy="5546047"/>
          </a:xfrm>
        </p:spPr>
        <p:txBody>
          <a:bodyPr anchor="ctr">
            <a:normAutofit/>
          </a:bodyPr>
          <a:lstStyle/>
          <a:p>
            <a:r>
              <a:rPr lang="en-CA" sz="2000"/>
              <a:t>Resource claim graphs</a:t>
            </a:r>
          </a:p>
          <a:p>
            <a:pPr lvl="1"/>
            <a:r>
              <a:rPr lang="en-US" sz="2000"/>
              <a:t>The maximum claim of a process is the set of all resources the process may ever request. Each potential future claim of a resource is represented by a dashed edge in the resource allocation graph.</a:t>
            </a:r>
          </a:p>
          <a:p>
            <a:pPr lvl="1"/>
            <a:r>
              <a:rPr lang="en-US" sz="2000"/>
              <a:t>A resource claim graph is an extension of the general resource allocation graph. The extended graph shows:</a:t>
            </a:r>
          </a:p>
          <a:p>
            <a:pPr lvl="1"/>
            <a:r>
              <a:rPr lang="en-US" sz="2000"/>
              <a:t>The current allocation of resources to processes AND</a:t>
            </a:r>
          </a:p>
          <a:p>
            <a:pPr lvl="1"/>
            <a:r>
              <a:rPr lang="en-US" sz="2000"/>
              <a:t>All current as well as all potential future requests by processes for new resources.</a:t>
            </a:r>
            <a:endParaRPr lang="en-CA" sz="2000"/>
          </a:p>
        </p:txBody>
      </p:sp>
    </p:spTree>
    <p:extLst>
      <p:ext uri="{BB962C8B-B14F-4D97-AF65-F5344CB8AC3E}">
        <p14:creationId xmlns:p14="http://schemas.microsoft.com/office/powerpoint/2010/main" val="29667478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0C00-73CB-42AB-A9C9-D27D6EE5D9A6}"/>
              </a:ext>
            </a:extLst>
          </p:cNvPr>
          <p:cNvSpPr>
            <a:spLocks noGrp="1"/>
          </p:cNvSpPr>
          <p:nvPr>
            <p:ph type="title"/>
          </p:nvPr>
        </p:nvSpPr>
        <p:spPr/>
        <p:txBody>
          <a:bodyPr/>
          <a:lstStyle/>
          <a:p>
            <a:r>
              <a:rPr lang="en-US" dirty="0"/>
              <a:t>Claim Graph – Visualized – 1 </a:t>
            </a:r>
            <a:endParaRPr lang="en-CA" dirty="0"/>
          </a:p>
        </p:txBody>
      </p:sp>
      <p:sp>
        <p:nvSpPr>
          <p:cNvPr id="3" name="Content Placeholder 2">
            <a:extLst>
              <a:ext uri="{FF2B5EF4-FFF2-40B4-BE49-F238E27FC236}">
                <a16:creationId xmlns:a16="http://schemas.microsoft.com/office/drawing/2014/main" id="{C93157C9-5965-4E30-8C23-21AFE4E80396}"/>
              </a:ext>
            </a:extLst>
          </p:cNvPr>
          <p:cNvSpPr>
            <a:spLocks noGrp="1"/>
          </p:cNvSpPr>
          <p:nvPr>
            <p:ph idx="1"/>
          </p:nvPr>
        </p:nvSpPr>
        <p:spPr>
          <a:xfrm>
            <a:off x="838200" y="1825625"/>
            <a:ext cx="10515600" cy="498125"/>
          </a:xfrm>
        </p:spPr>
        <p:txBody>
          <a:bodyPr/>
          <a:lstStyle/>
          <a:p>
            <a:pPr marL="0" indent="0" algn="ctr">
              <a:buNone/>
            </a:pPr>
            <a:r>
              <a:rPr lang="en-US" dirty="0"/>
              <a:t>The initial claims are 2 units of r by p1 and 3 units of r by p2</a:t>
            </a:r>
            <a:endParaRPr lang="en-CA" dirty="0"/>
          </a:p>
        </p:txBody>
      </p:sp>
      <p:pic>
        <p:nvPicPr>
          <p:cNvPr id="5" name="Picture 4">
            <a:extLst>
              <a:ext uri="{FF2B5EF4-FFF2-40B4-BE49-F238E27FC236}">
                <a16:creationId xmlns:a16="http://schemas.microsoft.com/office/drawing/2014/main" id="{D7785C50-2AD2-4AD9-8D3D-E68061BFF5BF}"/>
              </a:ext>
            </a:extLst>
          </p:cNvPr>
          <p:cNvPicPr>
            <a:picLocks noChangeAspect="1"/>
          </p:cNvPicPr>
          <p:nvPr/>
        </p:nvPicPr>
        <p:blipFill>
          <a:blip r:embed="rId2"/>
          <a:stretch>
            <a:fillRect/>
          </a:stretch>
        </p:blipFill>
        <p:spPr>
          <a:xfrm>
            <a:off x="5095875" y="2435225"/>
            <a:ext cx="2000250" cy="4057650"/>
          </a:xfrm>
          <a:prstGeom prst="rect">
            <a:avLst/>
          </a:prstGeom>
        </p:spPr>
      </p:pic>
    </p:spTree>
    <p:extLst>
      <p:ext uri="{BB962C8B-B14F-4D97-AF65-F5344CB8AC3E}">
        <p14:creationId xmlns:p14="http://schemas.microsoft.com/office/powerpoint/2010/main" val="1747760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FCF27-6088-40F6-8F9A-43FE586DE704}"/>
              </a:ext>
            </a:extLst>
          </p:cNvPr>
          <p:cNvSpPr>
            <a:spLocks noGrp="1"/>
          </p:cNvSpPr>
          <p:nvPr>
            <p:ph type="title"/>
          </p:nvPr>
        </p:nvSpPr>
        <p:spPr/>
        <p:txBody>
          <a:bodyPr/>
          <a:lstStyle/>
          <a:p>
            <a:r>
              <a:rPr lang="en-US" dirty="0"/>
              <a:t>Claim Graph – Visualized – 2</a:t>
            </a:r>
            <a:endParaRPr lang="en-CA" dirty="0"/>
          </a:p>
        </p:txBody>
      </p:sp>
      <p:sp>
        <p:nvSpPr>
          <p:cNvPr id="3" name="Content Placeholder 2">
            <a:extLst>
              <a:ext uri="{FF2B5EF4-FFF2-40B4-BE49-F238E27FC236}">
                <a16:creationId xmlns:a16="http://schemas.microsoft.com/office/drawing/2014/main" id="{3A5BFFAF-EF27-44E3-A16A-B162EE3867B7}"/>
              </a:ext>
            </a:extLst>
          </p:cNvPr>
          <p:cNvSpPr>
            <a:spLocks noGrp="1"/>
          </p:cNvSpPr>
          <p:nvPr>
            <p:ph idx="1"/>
          </p:nvPr>
        </p:nvSpPr>
        <p:spPr>
          <a:xfrm>
            <a:off x="838200" y="1825625"/>
            <a:ext cx="10515600" cy="598793"/>
          </a:xfrm>
        </p:spPr>
        <p:txBody>
          <a:bodyPr/>
          <a:lstStyle/>
          <a:p>
            <a:pPr marL="0" indent="0" algn="ctr">
              <a:buNone/>
            </a:pPr>
            <a:r>
              <a:rPr lang="en-US" dirty="0"/>
              <a:t>If p2 requests 2 units of r, 2 claim edges turn into actual request edges</a:t>
            </a:r>
            <a:endParaRPr lang="en-CA" dirty="0"/>
          </a:p>
        </p:txBody>
      </p:sp>
      <p:pic>
        <p:nvPicPr>
          <p:cNvPr id="7" name="Picture 6">
            <a:extLst>
              <a:ext uri="{FF2B5EF4-FFF2-40B4-BE49-F238E27FC236}">
                <a16:creationId xmlns:a16="http://schemas.microsoft.com/office/drawing/2014/main" id="{6B04F585-DEBF-43EC-896F-5459F4D6F785}"/>
              </a:ext>
            </a:extLst>
          </p:cNvPr>
          <p:cNvPicPr>
            <a:picLocks noChangeAspect="1"/>
          </p:cNvPicPr>
          <p:nvPr/>
        </p:nvPicPr>
        <p:blipFill>
          <a:blip r:embed="rId2"/>
          <a:stretch>
            <a:fillRect/>
          </a:stretch>
        </p:blipFill>
        <p:spPr>
          <a:xfrm>
            <a:off x="4138612" y="2424418"/>
            <a:ext cx="3914775" cy="4210050"/>
          </a:xfrm>
          <a:prstGeom prst="rect">
            <a:avLst/>
          </a:prstGeom>
        </p:spPr>
      </p:pic>
    </p:spTree>
    <p:extLst>
      <p:ext uri="{BB962C8B-B14F-4D97-AF65-F5344CB8AC3E}">
        <p14:creationId xmlns:p14="http://schemas.microsoft.com/office/powerpoint/2010/main" val="2069372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1F55D-7D3D-49CB-9D6B-BF13830F40A8}"/>
              </a:ext>
            </a:extLst>
          </p:cNvPr>
          <p:cNvSpPr>
            <a:spLocks noGrp="1"/>
          </p:cNvSpPr>
          <p:nvPr>
            <p:ph type="title"/>
          </p:nvPr>
        </p:nvSpPr>
        <p:spPr/>
        <p:txBody>
          <a:bodyPr/>
          <a:lstStyle/>
          <a:p>
            <a:r>
              <a:rPr lang="en-CA" dirty="0"/>
              <a:t>Claim Graph – Visualized – 3</a:t>
            </a:r>
          </a:p>
        </p:txBody>
      </p:sp>
      <p:sp>
        <p:nvSpPr>
          <p:cNvPr id="3" name="Content Placeholder 2">
            <a:extLst>
              <a:ext uri="{FF2B5EF4-FFF2-40B4-BE49-F238E27FC236}">
                <a16:creationId xmlns:a16="http://schemas.microsoft.com/office/drawing/2014/main" id="{39E47C82-AA47-4E53-A8EC-EA8EC310A024}"/>
              </a:ext>
            </a:extLst>
          </p:cNvPr>
          <p:cNvSpPr>
            <a:spLocks noGrp="1"/>
          </p:cNvSpPr>
          <p:nvPr>
            <p:ph idx="1"/>
          </p:nvPr>
        </p:nvSpPr>
        <p:spPr>
          <a:xfrm>
            <a:off x="838200" y="1825625"/>
            <a:ext cx="10515600" cy="506514"/>
          </a:xfrm>
        </p:spPr>
        <p:txBody>
          <a:bodyPr/>
          <a:lstStyle/>
          <a:p>
            <a:pPr marL="0" indent="0" algn="ctr">
              <a:buNone/>
            </a:pPr>
            <a:r>
              <a:rPr lang="en-US" dirty="0"/>
              <a:t>r has free units and thus the request edges turn into allocation edges</a:t>
            </a:r>
            <a:endParaRPr lang="en-CA" dirty="0"/>
          </a:p>
        </p:txBody>
      </p:sp>
      <p:pic>
        <p:nvPicPr>
          <p:cNvPr id="5" name="Picture 4">
            <a:extLst>
              <a:ext uri="{FF2B5EF4-FFF2-40B4-BE49-F238E27FC236}">
                <a16:creationId xmlns:a16="http://schemas.microsoft.com/office/drawing/2014/main" id="{B7F0FE6F-BBAA-43FF-B470-65E894C2847A}"/>
              </a:ext>
            </a:extLst>
          </p:cNvPr>
          <p:cNvPicPr>
            <a:picLocks noChangeAspect="1"/>
          </p:cNvPicPr>
          <p:nvPr/>
        </p:nvPicPr>
        <p:blipFill>
          <a:blip r:embed="rId2"/>
          <a:stretch>
            <a:fillRect/>
          </a:stretch>
        </p:blipFill>
        <p:spPr>
          <a:xfrm>
            <a:off x="3105150" y="2467076"/>
            <a:ext cx="5981700" cy="4114800"/>
          </a:xfrm>
          <a:prstGeom prst="rect">
            <a:avLst/>
          </a:prstGeom>
        </p:spPr>
      </p:pic>
    </p:spTree>
    <p:extLst>
      <p:ext uri="{BB962C8B-B14F-4D97-AF65-F5344CB8AC3E}">
        <p14:creationId xmlns:p14="http://schemas.microsoft.com/office/powerpoint/2010/main" val="3758262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F6C9-601E-424E-B72D-030AFC9806FB}"/>
              </a:ext>
            </a:extLst>
          </p:cNvPr>
          <p:cNvSpPr>
            <a:spLocks noGrp="1"/>
          </p:cNvSpPr>
          <p:nvPr>
            <p:ph type="title"/>
          </p:nvPr>
        </p:nvSpPr>
        <p:spPr/>
        <p:txBody>
          <a:bodyPr/>
          <a:lstStyle/>
          <a:p>
            <a:r>
              <a:rPr lang="en-CA" dirty="0"/>
              <a:t>Claim Graph – Visualized – 4</a:t>
            </a:r>
          </a:p>
        </p:txBody>
      </p:sp>
      <p:sp>
        <p:nvSpPr>
          <p:cNvPr id="3" name="Content Placeholder 2">
            <a:extLst>
              <a:ext uri="{FF2B5EF4-FFF2-40B4-BE49-F238E27FC236}">
                <a16:creationId xmlns:a16="http://schemas.microsoft.com/office/drawing/2014/main" id="{B398CFB5-E659-4ACE-9B6A-863A3C8658AC}"/>
              </a:ext>
            </a:extLst>
          </p:cNvPr>
          <p:cNvSpPr>
            <a:spLocks noGrp="1"/>
          </p:cNvSpPr>
          <p:nvPr>
            <p:ph idx="1"/>
          </p:nvPr>
        </p:nvSpPr>
        <p:spPr>
          <a:xfrm>
            <a:off x="-83890" y="1825625"/>
            <a:ext cx="12275889" cy="514903"/>
          </a:xfrm>
        </p:spPr>
        <p:txBody>
          <a:bodyPr/>
          <a:lstStyle/>
          <a:p>
            <a:pPr marL="0" indent="0" algn="ctr">
              <a:buNone/>
            </a:pPr>
            <a:r>
              <a:rPr lang="en-US" dirty="0"/>
              <a:t>p1 now requests 2 units of 3, which turns the claim edges into actual request edges</a:t>
            </a:r>
          </a:p>
          <a:p>
            <a:pPr marL="0" indent="0" algn="ctr">
              <a:buNone/>
            </a:pPr>
            <a:endParaRPr lang="en-CA" dirty="0"/>
          </a:p>
        </p:txBody>
      </p:sp>
      <p:pic>
        <p:nvPicPr>
          <p:cNvPr id="5" name="Picture 4">
            <a:extLst>
              <a:ext uri="{FF2B5EF4-FFF2-40B4-BE49-F238E27FC236}">
                <a16:creationId xmlns:a16="http://schemas.microsoft.com/office/drawing/2014/main" id="{9B737398-F62B-4BD5-B875-F701AC5609D0}"/>
              </a:ext>
            </a:extLst>
          </p:cNvPr>
          <p:cNvPicPr>
            <a:picLocks noChangeAspect="1"/>
          </p:cNvPicPr>
          <p:nvPr/>
        </p:nvPicPr>
        <p:blipFill>
          <a:blip r:embed="rId2"/>
          <a:stretch>
            <a:fillRect/>
          </a:stretch>
        </p:blipFill>
        <p:spPr>
          <a:xfrm>
            <a:off x="2538412" y="2445785"/>
            <a:ext cx="7115175" cy="4143375"/>
          </a:xfrm>
          <a:prstGeom prst="rect">
            <a:avLst/>
          </a:prstGeom>
        </p:spPr>
      </p:pic>
    </p:spTree>
    <p:extLst>
      <p:ext uri="{BB962C8B-B14F-4D97-AF65-F5344CB8AC3E}">
        <p14:creationId xmlns:p14="http://schemas.microsoft.com/office/powerpoint/2010/main" val="6597653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9A5F-23D1-4ED4-AC32-AEA838BBE3C2}"/>
              </a:ext>
            </a:extLst>
          </p:cNvPr>
          <p:cNvSpPr>
            <a:spLocks noGrp="1"/>
          </p:cNvSpPr>
          <p:nvPr>
            <p:ph type="title"/>
          </p:nvPr>
        </p:nvSpPr>
        <p:spPr/>
        <p:txBody>
          <a:bodyPr/>
          <a:lstStyle/>
          <a:p>
            <a:r>
              <a:rPr lang="en-CA" dirty="0"/>
              <a:t>Claim Graph – Visualized – 5</a:t>
            </a:r>
          </a:p>
        </p:txBody>
      </p:sp>
      <p:sp>
        <p:nvSpPr>
          <p:cNvPr id="3" name="Content Placeholder 2">
            <a:extLst>
              <a:ext uri="{FF2B5EF4-FFF2-40B4-BE49-F238E27FC236}">
                <a16:creationId xmlns:a16="http://schemas.microsoft.com/office/drawing/2014/main" id="{DDA788DF-02D1-4544-AA72-EDAD0B2C89B6}"/>
              </a:ext>
            </a:extLst>
          </p:cNvPr>
          <p:cNvSpPr>
            <a:spLocks noGrp="1"/>
          </p:cNvSpPr>
          <p:nvPr>
            <p:ph idx="1"/>
          </p:nvPr>
        </p:nvSpPr>
        <p:spPr>
          <a:xfrm>
            <a:off x="838200" y="1825625"/>
            <a:ext cx="10515600" cy="472958"/>
          </a:xfrm>
        </p:spPr>
        <p:txBody>
          <a:bodyPr>
            <a:normAutofit lnSpcReduction="10000"/>
          </a:bodyPr>
          <a:lstStyle/>
          <a:p>
            <a:pPr marL="0" indent="0" algn="ctr">
              <a:buNone/>
            </a:pPr>
            <a:r>
              <a:rPr lang="en-US" dirty="0"/>
              <a:t>Only 1 unit of r is available and so p1 becomes blocked</a:t>
            </a:r>
            <a:endParaRPr lang="en-CA" dirty="0"/>
          </a:p>
        </p:txBody>
      </p:sp>
      <p:pic>
        <p:nvPicPr>
          <p:cNvPr id="5" name="Picture 4">
            <a:extLst>
              <a:ext uri="{FF2B5EF4-FFF2-40B4-BE49-F238E27FC236}">
                <a16:creationId xmlns:a16="http://schemas.microsoft.com/office/drawing/2014/main" id="{3746FE07-5E01-49C4-961E-8507870FF274}"/>
              </a:ext>
            </a:extLst>
          </p:cNvPr>
          <p:cNvPicPr>
            <a:picLocks noChangeAspect="1"/>
          </p:cNvPicPr>
          <p:nvPr/>
        </p:nvPicPr>
        <p:blipFill>
          <a:blip r:embed="rId2"/>
          <a:stretch>
            <a:fillRect/>
          </a:stretch>
        </p:blipFill>
        <p:spPr>
          <a:xfrm>
            <a:off x="2386012" y="2433520"/>
            <a:ext cx="7419975" cy="4133850"/>
          </a:xfrm>
          <a:prstGeom prst="rect">
            <a:avLst/>
          </a:prstGeom>
        </p:spPr>
      </p:pic>
    </p:spTree>
    <p:extLst>
      <p:ext uri="{BB962C8B-B14F-4D97-AF65-F5344CB8AC3E}">
        <p14:creationId xmlns:p14="http://schemas.microsoft.com/office/powerpoint/2010/main" val="26333643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1C298-F856-4E8A-A45C-5B6BCF219939}"/>
              </a:ext>
            </a:extLst>
          </p:cNvPr>
          <p:cNvSpPr>
            <a:spLocks noGrp="1"/>
          </p:cNvSpPr>
          <p:nvPr>
            <p:ph type="title"/>
          </p:nvPr>
        </p:nvSpPr>
        <p:spPr/>
        <p:txBody>
          <a:bodyPr/>
          <a:lstStyle/>
          <a:p>
            <a:r>
              <a:rPr lang="en-CA" dirty="0"/>
              <a:t>Claim Graph – Visualized – 6</a:t>
            </a:r>
          </a:p>
        </p:txBody>
      </p:sp>
      <p:sp>
        <p:nvSpPr>
          <p:cNvPr id="3" name="Content Placeholder 2">
            <a:extLst>
              <a:ext uri="{FF2B5EF4-FFF2-40B4-BE49-F238E27FC236}">
                <a16:creationId xmlns:a16="http://schemas.microsoft.com/office/drawing/2014/main" id="{F33EAF73-4FC1-4391-B14A-B5F2BB4408BA}"/>
              </a:ext>
            </a:extLst>
          </p:cNvPr>
          <p:cNvSpPr>
            <a:spLocks noGrp="1"/>
          </p:cNvSpPr>
          <p:nvPr>
            <p:ph idx="1"/>
          </p:nvPr>
        </p:nvSpPr>
        <p:spPr>
          <a:xfrm>
            <a:off x="838200" y="1825625"/>
            <a:ext cx="10515600" cy="850463"/>
          </a:xfrm>
        </p:spPr>
        <p:txBody>
          <a:bodyPr>
            <a:normAutofit lnSpcReduction="10000"/>
          </a:bodyPr>
          <a:lstStyle/>
          <a:p>
            <a:pPr marL="0" indent="0" algn="ctr">
              <a:buNone/>
            </a:pPr>
            <a:r>
              <a:rPr lang="en-US" dirty="0"/>
              <a:t>A release of 1 unit of r by p2 reverts an allocation edge into a claim edge and p1 becomes unblocked again</a:t>
            </a:r>
            <a:endParaRPr lang="en-CA" dirty="0"/>
          </a:p>
        </p:txBody>
      </p:sp>
      <p:pic>
        <p:nvPicPr>
          <p:cNvPr id="5" name="Picture 4">
            <a:extLst>
              <a:ext uri="{FF2B5EF4-FFF2-40B4-BE49-F238E27FC236}">
                <a16:creationId xmlns:a16="http://schemas.microsoft.com/office/drawing/2014/main" id="{DE2AF786-4CE3-46C4-A197-723387722EE5}"/>
              </a:ext>
            </a:extLst>
          </p:cNvPr>
          <p:cNvPicPr>
            <a:picLocks noChangeAspect="1"/>
          </p:cNvPicPr>
          <p:nvPr/>
        </p:nvPicPr>
        <p:blipFill>
          <a:blip r:embed="rId2"/>
          <a:stretch>
            <a:fillRect/>
          </a:stretch>
        </p:blipFill>
        <p:spPr>
          <a:xfrm>
            <a:off x="2815264" y="2887824"/>
            <a:ext cx="6561471" cy="3240947"/>
          </a:xfrm>
          <a:prstGeom prst="rect">
            <a:avLst/>
          </a:prstGeom>
        </p:spPr>
      </p:pic>
    </p:spTree>
    <p:extLst>
      <p:ext uri="{BB962C8B-B14F-4D97-AF65-F5344CB8AC3E}">
        <p14:creationId xmlns:p14="http://schemas.microsoft.com/office/powerpoint/2010/main" val="40741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2D6DAF-69F3-4021-BF7F-848768B50C7A}"/>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Deadlock</a:t>
            </a:r>
            <a:endParaRPr lang="en-CA" sz="4000">
              <a:solidFill>
                <a:srgbClr val="FFFFFF"/>
              </a:solidFill>
            </a:endParaRPr>
          </a:p>
        </p:txBody>
      </p:sp>
      <p:sp>
        <p:nvSpPr>
          <p:cNvPr id="3" name="Content Placeholder 2">
            <a:extLst>
              <a:ext uri="{FF2B5EF4-FFF2-40B4-BE49-F238E27FC236}">
                <a16:creationId xmlns:a16="http://schemas.microsoft.com/office/drawing/2014/main" id="{F90510CD-7F02-46E1-AB32-0ABEA5690C36}"/>
              </a:ext>
            </a:extLst>
          </p:cNvPr>
          <p:cNvSpPr>
            <a:spLocks noGrp="1"/>
          </p:cNvSpPr>
          <p:nvPr>
            <p:ph idx="1"/>
          </p:nvPr>
        </p:nvSpPr>
        <p:spPr>
          <a:xfrm>
            <a:off x="4810259" y="649480"/>
            <a:ext cx="6555347" cy="5546047"/>
          </a:xfrm>
        </p:spPr>
        <p:txBody>
          <a:bodyPr anchor="ctr">
            <a:normAutofit/>
          </a:bodyPr>
          <a:lstStyle/>
          <a:p>
            <a:r>
              <a:rPr lang="en-US" sz="2000"/>
              <a:t>A deadlock is a state where the processes/threads in a system are incapable of executing an action because they keep blocking each other.</a:t>
            </a:r>
          </a:p>
          <a:p>
            <a:pPr lvl="1"/>
            <a:r>
              <a:rPr lang="en-US" sz="2000"/>
              <a:t>Typically, this error occurs because each process or thread wants to acquire a lock to a resource that is already locked by another process/thread.</a:t>
            </a:r>
          </a:p>
          <a:p>
            <a:pPr lvl="1"/>
            <a:r>
              <a:rPr lang="en-US" sz="2000"/>
              <a:t>In some cases, a process/thread can deadlock itself.</a:t>
            </a:r>
          </a:p>
          <a:p>
            <a:pPr lvl="2"/>
            <a:r>
              <a:rPr lang="en-US" dirty="0"/>
              <a:t>How might a process or a thread deadlock itself?</a:t>
            </a:r>
          </a:p>
          <a:p>
            <a:pPr lvl="1"/>
            <a:endParaRPr lang="en-CA" sz="2000"/>
          </a:p>
        </p:txBody>
      </p:sp>
    </p:spTree>
    <p:extLst>
      <p:ext uri="{BB962C8B-B14F-4D97-AF65-F5344CB8AC3E}">
        <p14:creationId xmlns:p14="http://schemas.microsoft.com/office/powerpoint/2010/main" val="17978557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E02F7-FAE4-4833-8C12-895E28941C8D}"/>
              </a:ext>
            </a:extLst>
          </p:cNvPr>
          <p:cNvSpPr>
            <a:spLocks noGrp="1"/>
          </p:cNvSpPr>
          <p:nvPr>
            <p:ph type="title"/>
          </p:nvPr>
        </p:nvSpPr>
        <p:spPr>
          <a:xfrm>
            <a:off x="418225" y="1557238"/>
            <a:ext cx="3201366" cy="3387497"/>
          </a:xfrm>
        </p:spPr>
        <p:txBody>
          <a:bodyPr anchor="b">
            <a:normAutofit/>
          </a:bodyPr>
          <a:lstStyle/>
          <a:p>
            <a:pPr algn="r"/>
            <a:r>
              <a:rPr lang="en-US" sz="4000" dirty="0">
                <a:solidFill>
                  <a:srgbClr val="FFFFFF"/>
                </a:solidFill>
              </a:rPr>
              <a:t>Deadlock Avoidance Algorithm: The Banker’s Algorithm</a:t>
            </a:r>
            <a:endParaRPr lang="en-CA" sz="4000" dirty="0">
              <a:solidFill>
                <a:srgbClr val="FFFFFF"/>
              </a:solidFill>
            </a:endParaRPr>
          </a:p>
        </p:txBody>
      </p:sp>
      <p:sp>
        <p:nvSpPr>
          <p:cNvPr id="3" name="Content Placeholder 2">
            <a:extLst>
              <a:ext uri="{FF2B5EF4-FFF2-40B4-BE49-F238E27FC236}">
                <a16:creationId xmlns:a16="http://schemas.microsoft.com/office/drawing/2014/main" id="{11A389BA-52AA-4CEB-AE6F-4FCABA99F8D9}"/>
              </a:ext>
            </a:extLst>
          </p:cNvPr>
          <p:cNvSpPr>
            <a:spLocks noGrp="1"/>
          </p:cNvSpPr>
          <p:nvPr>
            <p:ph idx="1"/>
          </p:nvPr>
        </p:nvSpPr>
        <p:spPr>
          <a:xfrm>
            <a:off x="4810259" y="649480"/>
            <a:ext cx="6555347" cy="5546047"/>
          </a:xfrm>
        </p:spPr>
        <p:txBody>
          <a:bodyPr anchor="ctr">
            <a:normAutofit/>
          </a:bodyPr>
          <a:lstStyle/>
          <a:p>
            <a:r>
              <a:rPr lang="en-US" sz="2000"/>
              <a:t>The banker's algorithm emulates the strategy used by a bank when issuing loans. </a:t>
            </a:r>
          </a:p>
          <a:p>
            <a:pPr lvl="1"/>
            <a:r>
              <a:rPr lang="en-US" sz="2000"/>
              <a:t>A loan corresponds to a resource allocation and a maximum claim corresponds to the credit limit of a customer (requesting process). </a:t>
            </a:r>
          </a:p>
          <a:p>
            <a:pPr lvl="1"/>
            <a:r>
              <a:rPr lang="en-US" sz="2000"/>
              <a:t>The bank grants a request as long as a sequence of loans exist that would satisfy the needs of all customers in some order. </a:t>
            </a:r>
          </a:p>
          <a:p>
            <a:pPr lvl="2"/>
            <a:r>
              <a:rPr lang="en-US" dirty="0"/>
              <a:t>Otherwise, the granting of the request is postponed.</a:t>
            </a:r>
            <a:endParaRPr lang="en-CA" dirty="0"/>
          </a:p>
        </p:txBody>
      </p:sp>
    </p:spTree>
    <p:extLst>
      <p:ext uri="{BB962C8B-B14F-4D97-AF65-F5344CB8AC3E}">
        <p14:creationId xmlns:p14="http://schemas.microsoft.com/office/powerpoint/2010/main" val="22315736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C0B8C-F9F2-415A-A4F5-ABC780084A4E}"/>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The Banker’s Algorithm</a:t>
            </a:r>
          </a:p>
        </p:txBody>
      </p:sp>
      <p:sp>
        <p:nvSpPr>
          <p:cNvPr id="3" name="Content Placeholder 2">
            <a:extLst>
              <a:ext uri="{FF2B5EF4-FFF2-40B4-BE49-F238E27FC236}">
                <a16:creationId xmlns:a16="http://schemas.microsoft.com/office/drawing/2014/main" id="{2B03EEC1-E300-4B30-BE84-3E0ADC3BB6D9}"/>
              </a:ext>
            </a:extLst>
          </p:cNvPr>
          <p:cNvSpPr>
            <a:spLocks noGrp="1"/>
          </p:cNvSpPr>
          <p:nvPr>
            <p:ph idx="1"/>
          </p:nvPr>
        </p:nvSpPr>
        <p:spPr>
          <a:xfrm>
            <a:off x="4810259" y="649480"/>
            <a:ext cx="6555347" cy="5546047"/>
          </a:xfrm>
        </p:spPr>
        <p:txBody>
          <a:bodyPr anchor="ctr">
            <a:normAutofit/>
          </a:bodyPr>
          <a:lstStyle/>
          <a:p>
            <a:r>
              <a:rPr lang="en-US" sz="2000"/>
              <a:t>The banker's algorithm:</a:t>
            </a:r>
          </a:p>
          <a:p>
            <a:pPr lvl="1"/>
            <a:r>
              <a:rPr lang="en-US" sz="2000"/>
              <a:t>Given a resource request in a state s, temporarily grant the request by changing the request edges to allocation edges.</a:t>
            </a:r>
          </a:p>
          <a:p>
            <a:pPr lvl="1"/>
            <a:r>
              <a:rPr lang="en-US" sz="2000"/>
              <a:t>Execute a graph reduction on the new state s'.</a:t>
            </a:r>
          </a:p>
          <a:p>
            <a:pPr lvl="1"/>
            <a:r>
              <a:rPr lang="en-US" sz="2000"/>
              <a:t>If the graph of state s' is completely reducible then accept s' as the new state. Otherwise disallow the acquisition by reverting to state s.</a:t>
            </a:r>
          </a:p>
          <a:p>
            <a:r>
              <a:rPr lang="en-US" sz="2000"/>
              <a:t>Theorem:</a:t>
            </a:r>
          </a:p>
          <a:p>
            <a:pPr lvl="1"/>
            <a:r>
              <a:rPr lang="en-US" sz="2000"/>
              <a:t> If acquisition operations that do not result in a completely reducible claim graph are not executed then any system state is safe.</a:t>
            </a:r>
            <a:endParaRPr lang="en-CA" sz="2000"/>
          </a:p>
        </p:txBody>
      </p:sp>
    </p:spTree>
    <p:extLst>
      <p:ext uri="{BB962C8B-B14F-4D97-AF65-F5344CB8AC3E}">
        <p14:creationId xmlns:p14="http://schemas.microsoft.com/office/powerpoint/2010/main" val="28855102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02420-1039-4BD8-8794-F0DCC43ED03E}"/>
              </a:ext>
            </a:extLst>
          </p:cNvPr>
          <p:cNvSpPr>
            <a:spLocks noGrp="1"/>
          </p:cNvSpPr>
          <p:nvPr>
            <p:ph type="title"/>
          </p:nvPr>
        </p:nvSpPr>
        <p:spPr/>
        <p:txBody>
          <a:bodyPr/>
          <a:lstStyle/>
          <a:p>
            <a:r>
              <a:rPr lang="en-CA" dirty="0"/>
              <a:t>The Banker’s Algorithm – Visualized – 1 </a:t>
            </a:r>
          </a:p>
        </p:txBody>
      </p:sp>
      <p:sp>
        <p:nvSpPr>
          <p:cNvPr id="3" name="Content Placeholder 2">
            <a:extLst>
              <a:ext uri="{FF2B5EF4-FFF2-40B4-BE49-F238E27FC236}">
                <a16:creationId xmlns:a16="http://schemas.microsoft.com/office/drawing/2014/main" id="{C5A47EFB-31E4-42BE-B6C0-38ADC11D7183}"/>
              </a:ext>
            </a:extLst>
          </p:cNvPr>
          <p:cNvSpPr>
            <a:spLocks noGrp="1"/>
          </p:cNvSpPr>
          <p:nvPr>
            <p:ph idx="1"/>
          </p:nvPr>
        </p:nvSpPr>
        <p:spPr>
          <a:xfrm>
            <a:off x="838200" y="1825625"/>
            <a:ext cx="10515600" cy="942742"/>
          </a:xfrm>
        </p:spPr>
        <p:txBody>
          <a:bodyPr/>
          <a:lstStyle/>
          <a:p>
            <a:r>
              <a:rPr lang="en-US" dirty="0"/>
              <a:t>In state s0 each of the 3 processes has an outstanding request for 1 unit of r1.</a:t>
            </a:r>
            <a:endParaRPr lang="en-CA" dirty="0"/>
          </a:p>
        </p:txBody>
      </p:sp>
      <p:pic>
        <p:nvPicPr>
          <p:cNvPr id="5" name="Picture 4">
            <a:extLst>
              <a:ext uri="{FF2B5EF4-FFF2-40B4-BE49-F238E27FC236}">
                <a16:creationId xmlns:a16="http://schemas.microsoft.com/office/drawing/2014/main" id="{7FD3BD92-D763-4849-8D5A-71112712F393}"/>
              </a:ext>
            </a:extLst>
          </p:cNvPr>
          <p:cNvPicPr>
            <a:picLocks noChangeAspect="1"/>
          </p:cNvPicPr>
          <p:nvPr/>
        </p:nvPicPr>
        <p:blipFill>
          <a:blip r:embed="rId2"/>
          <a:stretch>
            <a:fillRect/>
          </a:stretch>
        </p:blipFill>
        <p:spPr>
          <a:xfrm>
            <a:off x="3495718" y="3025804"/>
            <a:ext cx="4848225" cy="2400300"/>
          </a:xfrm>
          <a:prstGeom prst="rect">
            <a:avLst/>
          </a:prstGeom>
        </p:spPr>
      </p:pic>
    </p:spTree>
    <p:extLst>
      <p:ext uri="{BB962C8B-B14F-4D97-AF65-F5344CB8AC3E}">
        <p14:creationId xmlns:p14="http://schemas.microsoft.com/office/powerpoint/2010/main" val="3001089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053B-9AEA-46F1-AC70-9FDDBB56A983}"/>
              </a:ext>
            </a:extLst>
          </p:cNvPr>
          <p:cNvSpPr>
            <a:spLocks noGrp="1"/>
          </p:cNvSpPr>
          <p:nvPr>
            <p:ph type="title"/>
          </p:nvPr>
        </p:nvSpPr>
        <p:spPr/>
        <p:txBody>
          <a:bodyPr/>
          <a:lstStyle/>
          <a:p>
            <a:r>
              <a:rPr lang="en-US" dirty="0"/>
              <a:t>The Banker’s Algorithm – Visualized – 2</a:t>
            </a:r>
            <a:endParaRPr lang="en-CA" dirty="0"/>
          </a:p>
        </p:txBody>
      </p:sp>
      <p:sp>
        <p:nvSpPr>
          <p:cNvPr id="3" name="Content Placeholder 2">
            <a:extLst>
              <a:ext uri="{FF2B5EF4-FFF2-40B4-BE49-F238E27FC236}">
                <a16:creationId xmlns:a16="http://schemas.microsoft.com/office/drawing/2014/main" id="{431AB9A7-33DA-44AD-9866-60325D8825D3}"/>
              </a:ext>
            </a:extLst>
          </p:cNvPr>
          <p:cNvSpPr>
            <a:spLocks noGrp="1"/>
          </p:cNvSpPr>
          <p:nvPr>
            <p:ph idx="1"/>
          </p:nvPr>
        </p:nvSpPr>
        <p:spPr/>
        <p:txBody>
          <a:bodyPr/>
          <a:lstStyle/>
          <a:p>
            <a:pPr marL="0" indent="0" algn="ctr">
              <a:buNone/>
            </a:pPr>
            <a:r>
              <a:rPr lang="en-US" dirty="0"/>
              <a:t>To determine if p1's request can be granted, the banker's algorithm grants the request temporarily</a:t>
            </a:r>
            <a:endParaRPr lang="en-CA" dirty="0"/>
          </a:p>
        </p:txBody>
      </p:sp>
      <p:pic>
        <p:nvPicPr>
          <p:cNvPr id="5" name="Picture 4">
            <a:extLst>
              <a:ext uri="{FF2B5EF4-FFF2-40B4-BE49-F238E27FC236}">
                <a16:creationId xmlns:a16="http://schemas.microsoft.com/office/drawing/2014/main" id="{5FBF5BEE-1E79-4253-A5DF-AD8E88EDF380}"/>
              </a:ext>
            </a:extLst>
          </p:cNvPr>
          <p:cNvPicPr>
            <a:picLocks noChangeAspect="1"/>
          </p:cNvPicPr>
          <p:nvPr/>
        </p:nvPicPr>
        <p:blipFill>
          <a:blip r:embed="rId2"/>
          <a:stretch>
            <a:fillRect/>
          </a:stretch>
        </p:blipFill>
        <p:spPr>
          <a:xfrm>
            <a:off x="1657350" y="3126763"/>
            <a:ext cx="8877300" cy="2828925"/>
          </a:xfrm>
          <a:prstGeom prst="rect">
            <a:avLst/>
          </a:prstGeom>
        </p:spPr>
      </p:pic>
    </p:spTree>
    <p:extLst>
      <p:ext uri="{BB962C8B-B14F-4D97-AF65-F5344CB8AC3E}">
        <p14:creationId xmlns:p14="http://schemas.microsoft.com/office/powerpoint/2010/main" val="18063575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8ED23-07DC-4B49-B94B-A8E0A512071E}"/>
              </a:ext>
            </a:extLst>
          </p:cNvPr>
          <p:cNvSpPr>
            <a:spLocks noGrp="1"/>
          </p:cNvSpPr>
          <p:nvPr>
            <p:ph type="title"/>
          </p:nvPr>
        </p:nvSpPr>
        <p:spPr/>
        <p:txBody>
          <a:bodyPr/>
          <a:lstStyle/>
          <a:p>
            <a:r>
              <a:rPr lang="en-US" dirty="0"/>
              <a:t>The Banker’s Algorithm – Visualized – 3</a:t>
            </a:r>
            <a:endParaRPr lang="en-CA" dirty="0"/>
          </a:p>
        </p:txBody>
      </p:sp>
      <p:sp>
        <p:nvSpPr>
          <p:cNvPr id="3" name="Content Placeholder 2">
            <a:extLst>
              <a:ext uri="{FF2B5EF4-FFF2-40B4-BE49-F238E27FC236}">
                <a16:creationId xmlns:a16="http://schemas.microsoft.com/office/drawing/2014/main" id="{48E81102-009E-45FC-8C17-5E02AE6C73F3}"/>
              </a:ext>
            </a:extLst>
          </p:cNvPr>
          <p:cNvSpPr>
            <a:spLocks noGrp="1"/>
          </p:cNvSpPr>
          <p:nvPr>
            <p:ph idx="1"/>
          </p:nvPr>
        </p:nvSpPr>
        <p:spPr/>
        <p:txBody>
          <a:bodyPr/>
          <a:lstStyle/>
          <a:p>
            <a:pPr marL="0" indent="0" algn="ctr">
              <a:buNone/>
            </a:pPr>
            <a:r>
              <a:rPr lang="en-US" dirty="0"/>
              <a:t>For the purpose of graph reduction, all claim edges are treated as request edges, which blocks p2 and p3</a:t>
            </a:r>
            <a:endParaRPr lang="en-CA" dirty="0"/>
          </a:p>
        </p:txBody>
      </p:sp>
      <p:pic>
        <p:nvPicPr>
          <p:cNvPr id="5" name="Picture 4">
            <a:extLst>
              <a:ext uri="{FF2B5EF4-FFF2-40B4-BE49-F238E27FC236}">
                <a16:creationId xmlns:a16="http://schemas.microsoft.com/office/drawing/2014/main" id="{FD4277C4-C2C6-4AAF-80E9-34AA43F638CD}"/>
              </a:ext>
            </a:extLst>
          </p:cNvPr>
          <p:cNvPicPr>
            <a:picLocks noChangeAspect="1"/>
          </p:cNvPicPr>
          <p:nvPr/>
        </p:nvPicPr>
        <p:blipFill>
          <a:blip r:embed="rId2"/>
          <a:stretch>
            <a:fillRect/>
          </a:stretch>
        </p:blipFill>
        <p:spPr>
          <a:xfrm>
            <a:off x="3206815" y="2782562"/>
            <a:ext cx="5778370" cy="3529338"/>
          </a:xfrm>
          <a:prstGeom prst="rect">
            <a:avLst/>
          </a:prstGeom>
        </p:spPr>
      </p:pic>
    </p:spTree>
    <p:extLst>
      <p:ext uri="{BB962C8B-B14F-4D97-AF65-F5344CB8AC3E}">
        <p14:creationId xmlns:p14="http://schemas.microsoft.com/office/powerpoint/2010/main" val="3267675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E12B8-A828-4819-AB42-D5B12EBF823F}"/>
              </a:ext>
            </a:extLst>
          </p:cNvPr>
          <p:cNvSpPr>
            <a:spLocks noGrp="1"/>
          </p:cNvSpPr>
          <p:nvPr>
            <p:ph type="title"/>
          </p:nvPr>
        </p:nvSpPr>
        <p:spPr/>
        <p:txBody>
          <a:bodyPr/>
          <a:lstStyle/>
          <a:p>
            <a:r>
              <a:rPr lang="en-US" dirty="0"/>
              <a:t>The Banker’s Algorithm – Visualized – 4</a:t>
            </a:r>
            <a:endParaRPr lang="en-CA" dirty="0"/>
          </a:p>
        </p:txBody>
      </p:sp>
      <p:sp>
        <p:nvSpPr>
          <p:cNvPr id="3" name="Content Placeholder 2">
            <a:extLst>
              <a:ext uri="{FF2B5EF4-FFF2-40B4-BE49-F238E27FC236}">
                <a16:creationId xmlns:a16="http://schemas.microsoft.com/office/drawing/2014/main" id="{48DC36B1-DC6E-4755-BDF0-801B3AD6B747}"/>
              </a:ext>
            </a:extLst>
          </p:cNvPr>
          <p:cNvSpPr>
            <a:spLocks noGrp="1"/>
          </p:cNvSpPr>
          <p:nvPr>
            <p:ph idx="1"/>
          </p:nvPr>
        </p:nvSpPr>
        <p:spPr/>
        <p:txBody>
          <a:bodyPr/>
          <a:lstStyle/>
          <a:p>
            <a:pPr marL="0" indent="0" algn="ctr">
              <a:buNone/>
            </a:pPr>
            <a:r>
              <a:rPr lang="en-US" dirty="0"/>
              <a:t>The removal of p1 unblocks p3, whose removal in turn unblocks p2</a:t>
            </a:r>
            <a:endParaRPr lang="en-CA" dirty="0"/>
          </a:p>
        </p:txBody>
      </p:sp>
      <p:pic>
        <p:nvPicPr>
          <p:cNvPr id="5" name="Picture 4">
            <a:extLst>
              <a:ext uri="{FF2B5EF4-FFF2-40B4-BE49-F238E27FC236}">
                <a16:creationId xmlns:a16="http://schemas.microsoft.com/office/drawing/2014/main" id="{9BE09993-9AF5-4B44-BE11-D5B9389BE6AD}"/>
              </a:ext>
            </a:extLst>
          </p:cNvPr>
          <p:cNvPicPr>
            <a:picLocks noChangeAspect="1"/>
          </p:cNvPicPr>
          <p:nvPr/>
        </p:nvPicPr>
        <p:blipFill>
          <a:blip r:embed="rId2"/>
          <a:stretch>
            <a:fillRect/>
          </a:stretch>
        </p:blipFill>
        <p:spPr>
          <a:xfrm>
            <a:off x="3520617" y="2727779"/>
            <a:ext cx="5150765" cy="3584121"/>
          </a:xfrm>
          <a:prstGeom prst="rect">
            <a:avLst/>
          </a:prstGeom>
        </p:spPr>
      </p:pic>
    </p:spTree>
    <p:extLst>
      <p:ext uri="{BB962C8B-B14F-4D97-AF65-F5344CB8AC3E}">
        <p14:creationId xmlns:p14="http://schemas.microsoft.com/office/powerpoint/2010/main" val="1197500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5ADF3-E727-4AD5-AA27-BDEBD1BCC501}"/>
              </a:ext>
            </a:extLst>
          </p:cNvPr>
          <p:cNvSpPr>
            <a:spLocks noGrp="1"/>
          </p:cNvSpPr>
          <p:nvPr>
            <p:ph type="title"/>
          </p:nvPr>
        </p:nvSpPr>
        <p:spPr/>
        <p:txBody>
          <a:bodyPr/>
          <a:lstStyle/>
          <a:p>
            <a:r>
              <a:rPr lang="en-US" dirty="0"/>
              <a:t>The Banker’s Algorithm – Visualized – 5</a:t>
            </a:r>
            <a:endParaRPr lang="en-CA" dirty="0"/>
          </a:p>
        </p:txBody>
      </p:sp>
      <p:sp>
        <p:nvSpPr>
          <p:cNvPr id="3" name="Content Placeholder 2">
            <a:extLst>
              <a:ext uri="{FF2B5EF4-FFF2-40B4-BE49-F238E27FC236}">
                <a16:creationId xmlns:a16="http://schemas.microsoft.com/office/drawing/2014/main" id="{D035AD14-26C3-40BF-B357-527FAFD5640B}"/>
              </a:ext>
            </a:extLst>
          </p:cNvPr>
          <p:cNvSpPr>
            <a:spLocks noGrp="1"/>
          </p:cNvSpPr>
          <p:nvPr>
            <p:ph idx="1"/>
          </p:nvPr>
        </p:nvSpPr>
        <p:spPr/>
        <p:txBody>
          <a:bodyPr/>
          <a:lstStyle/>
          <a:p>
            <a:pPr marL="0" indent="0" algn="ctr">
              <a:buNone/>
            </a:pPr>
            <a:r>
              <a:rPr lang="en-US" dirty="0"/>
              <a:t>Since the graph is completely reducible, the new state s1 is accepted as a valid state</a:t>
            </a:r>
            <a:endParaRPr lang="en-CA" dirty="0"/>
          </a:p>
        </p:txBody>
      </p:sp>
      <p:pic>
        <p:nvPicPr>
          <p:cNvPr id="5" name="Picture 4">
            <a:extLst>
              <a:ext uri="{FF2B5EF4-FFF2-40B4-BE49-F238E27FC236}">
                <a16:creationId xmlns:a16="http://schemas.microsoft.com/office/drawing/2014/main" id="{AC792D3F-FC8C-4C26-9422-C7FE3CFDB394}"/>
              </a:ext>
            </a:extLst>
          </p:cNvPr>
          <p:cNvPicPr>
            <a:picLocks noChangeAspect="1"/>
          </p:cNvPicPr>
          <p:nvPr/>
        </p:nvPicPr>
        <p:blipFill>
          <a:blip r:embed="rId2"/>
          <a:stretch>
            <a:fillRect/>
          </a:stretch>
        </p:blipFill>
        <p:spPr>
          <a:xfrm>
            <a:off x="1143000" y="3139798"/>
            <a:ext cx="9906000" cy="2809875"/>
          </a:xfrm>
          <a:prstGeom prst="rect">
            <a:avLst/>
          </a:prstGeom>
        </p:spPr>
      </p:pic>
    </p:spTree>
    <p:extLst>
      <p:ext uri="{BB962C8B-B14F-4D97-AF65-F5344CB8AC3E}">
        <p14:creationId xmlns:p14="http://schemas.microsoft.com/office/powerpoint/2010/main" val="1690637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FF32C-96C5-486A-B9D6-8028073C8013}"/>
              </a:ext>
            </a:extLst>
          </p:cNvPr>
          <p:cNvSpPr>
            <a:spLocks noGrp="1"/>
          </p:cNvSpPr>
          <p:nvPr>
            <p:ph type="title"/>
          </p:nvPr>
        </p:nvSpPr>
        <p:spPr/>
        <p:txBody>
          <a:bodyPr/>
          <a:lstStyle/>
          <a:p>
            <a:r>
              <a:rPr lang="en-US" dirty="0"/>
              <a:t>The Banker’s Algorithm – Visualized – 6</a:t>
            </a:r>
            <a:endParaRPr lang="en-CA" dirty="0"/>
          </a:p>
        </p:txBody>
      </p:sp>
      <p:sp>
        <p:nvSpPr>
          <p:cNvPr id="3" name="Content Placeholder 2">
            <a:extLst>
              <a:ext uri="{FF2B5EF4-FFF2-40B4-BE49-F238E27FC236}">
                <a16:creationId xmlns:a16="http://schemas.microsoft.com/office/drawing/2014/main" id="{F709E107-FF3D-4AE1-A613-D0BCE845A596}"/>
              </a:ext>
            </a:extLst>
          </p:cNvPr>
          <p:cNvSpPr>
            <a:spLocks noGrp="1"/>
          </p:cNvSpPr>
          <p:nvPr>
            <p:ph idx="1"/>
          </p:nvPr>
        </p:nvSpPr>
        <p:spPr>
          <a:xfrm>
            <a:off x="838200" y="1825625"/>
            <a:ext cx="10515600" cy="892408"/>
          </a:xfrm>
        </p:spPr>
        <p:txBody>
          <a:bodyPr/>
          <a:lstStyle/>
          <a:p>
            <a:pPr marL="0" indent="0" algn="ctr">
              <a:buNone/>
            </a:pPr>
            <a:r>
              <a:rPr lang="en-US" dirty="0"/>
              <a:t>To determine if p2's request can be granted, the banker's algorithm grants the request temporarily</a:t>
            </a:r>
            <a:endParaRPr lang="en-CA" dirty="0"/>
          </a:p>
        </p:txBody>
      </p:sp>
      <p:pic>
        <p:nvPicPr>
          <p:cNvPr id="7" name="Picture 6">
            <a:extLst>
              <a:ext uri="{FF2B5EF4-FFF2-40B4-BE49-F238E27FC236}">
                <a16:creationId xmlns:a16="http://schemas.microsoft.com/office/drawing/2014/main" id="{8C3E74DD-40D0-414B-992D-E05E1748E2AA}"/>
              </a:ext>
            </a:extLst>
          </p:cNvPr>
          <p:cNvPicPr>
            <a:picLocks noChangeAspect="1"/>
          </p:cNvPicPr>
          <p:nvPr/>
        </p:nvPicPr>
        <p:blipFill>
          <a:blip r:embed="rId2"/>
          <a:stretch>
            <a:fillRect/>
          </a:stretch>
        </p:blipFill>
        <p:spPr>
          <a:xfrm>
            <a:off x="3454082" y="3004457"/>
            <a:ext cx="5283836" cy="3304494"/>
          </a:xfrm>
          <a:prstGeom prst="rect">
            <a:avLst/>
          </a:prstGeom>
        </p:spPr>
      </p:pic>
    </p:spTree>
    <p:extLst>
      <p:ext uri="{BB962C8B-B14F-4D97-AF65-F5344CB8AC3E}">
        <p14:creationId xmlns:p14="http://schemas.microsoft.com/office/powerpoint/2010/main" val="2771656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B2069-50D7-484A-BAB4-AFFEBA32EEEF}"/>
              </a:ext>
            </a:extLst>
          </p:cNvPr>
          <p:cNvSpPr>
            <a:spLocks noGrp="1"/>
          </p:cNvSpPr>
          <p:nvPr>
            <p:ph type="title"/>
          </p:nvPr>
        </p:nvSpPr>
        <p:spPr/>
        <p:txBody>
          <a:bodyPr/>
          <a:lstStyle/>
          <a:p>
            <a:r>
              <a:rPr lang="en-US" dirty="0"/>
              <a:t>The Banker’s Algorithm – Visualized – 7</a:t>
            </a:r>
            <a:endParaRPr lang="en-CA" dirty="0"/>
          </a:p>
        </p:txBody>
      </p:sp>
      <p:sp>
        <p:nvSpPr>
          <p:cNvPr id="3" name="Content Placeholder 2">
            <a:extLst>
              <a:ext uri="{FF2B5EF4-FFF2-40B4-BE49-F238E27FC236}">
                <a16:creationId xmlns:a16="http://schemas.microsoft.com/office/drawing/2014/main" id="{505FD6DD-1B6B-4EC2-AAEE-C5434E97A1FA}"/>
              </a:ext>
            </a:extLst>
          </p:cNvPr>
          <p:cNvSpPr>
            <a:spLocks noGrp="1"/>
          </p:cNvSpPr>
          <p:nvPr>
            <p:ph idx="1"/>
          </p:nvPr>
        </p:nvSpPr>
        <p:spPr/>
        <p:txBody>
          <a:bodyPr/>
          <a:lstStyle/>
          <a:p>
            <a:pPr marL="0" indent="0" algn="ctr">
              <a:buNone/>
            </a:pPr>
            <a:r>
              <a:rPr lang="en-US" dirty="0"/>
              <a:t>When claim edges are treated as request edges, all processes become blocked. The graph is not reducible, and the acquisition is not allowed. The state reverts back to s0</a:t>
            </a:r>
            <a:endParaRPr lang="en-CA" dirty="0"/>
          </a:p>
        </p:txBody>
      </p:sp>
      <p:pic>
        <p:nvPicPr>
          <p:cNvPr id="5" name="Picture 4">
            <a:extLst>
              <a:ext uri="{FF2B5EF4-FFF2-40B4-BE49-F238E27FC236}">
                <a16:creationId xmlns:a16="http://schemas.microsoft.com/office/drawing/2014/main" id="{939F8F5A-357D-45D5-ADCA-EAFFFC67ED9B}"/>
              </a:ext>
            </a:extLst>
          </p:cNvPr>
          <p:cNvPicPr>
            <a:picLocks noChangeAspect="1"/>
          </p:cNvPicPr>
          <p:nvPr/>
        </p:nvPicPr>
        <p:blipFill>
          <a:blip r:embed="rId2"/>
          <a:stretch>
            <a:fillRect/>
          </a:stretch>
        </p:blipFill>
        <p:spPr>
          <a:xfrm>
            <a:off x="3568210" y="3256383"/>
            <a:ext cx="5055580" cy="3170270"/>
          </a:xfrm>
          <a:prstGeom prst="rect">
            <a:avLst/>
          </a:prstGeom>
        </p:spPr>
      </p:pic>
    </p:spTree>
    <p:extLst>
      <p:ext uri="{BB962C8B-B14F-4D97-AF65-F5344CB8AC3E}">
        <p14:creationId xmlns:p14="http://schemas.microsoft.com/office/powerpoint/2010/main" val="1143407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5D23F7-EFD9-4F26-9F8E-055B35F94484}"/>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Deadlock Avoidance W/ Single-Unit Resources</a:t>
            </a:r>
            <a:endParaRPr lang="en-CA" sz="4000">
              <a:solidFill>
                <a:srgbClr val="FFFFFF"/>
              </a:solidFill>
            </a:endParaRPr>
          </a:p>
        </p:txBody>
      </p:sp>
      <p:sp>
        <p:nvSpPr>
          <p:cNvPr id="3" name="Content Placeholder 2">
            <a:extLst>
              <a:ext uri="{FF2B5EF4-FFF2-40B4-BE49-F238E27FC236}">
                <a16:creationId xmlns:a16="http://schemas.microsoft.com/office/drawing/2014/main" id="{0A0BF847-FBB7-49F2-86EB-F87F351C511A}"/>
              </a:ext>
            </a:extLst>
          </p:cNvPr>
          <p:cNvSpPr>
            <a:spLocks noGrp="1"/>
          </p:cNvSpPr>
          <p:nvPr>
            <p:ph idx="1"/>
          </p:nvPr>
        </p:nvSpPr>
        <p:spPr>
          <a:xfrm>
            <a:off x="4810259" y="649480"/>
            <a:ext cx="6555347" cy="5546047"/>
          </a:xfrm>
        </p:spPr>
        <p:txBody>
          <a:bodyPr anchor="ctr">
            <a:normAutofit/>
          </a:bodyPr>
          <a:lstStyle/>
          <a:p>
            <a:r>
              <a:rPr lang="en-US" sz="2000"/>
              <a:t>With single-unit resources, a process p can be blocked only if p is waiting for a resource held by another blocked process p’.</a:t>
            </a:r>
          </a:p>
          <a:p>
            <a:pPr lvl="1"/>
            <a:r>
              <a:rPr lang="en-US" sz="2000"/>
              <a:t>Since p' is blocked, p' must be waiting for another resource held by yet another process p", etc. </a:t>
            </a:r>
          </a:p>
          <a:p>
            <a:pPr lvl="1"/>
            <a:r>
              <a:rPr lang="en-US" sz="2000"/>
              <a:t>To make the chain irreducible in the claim graph, the processes must be blocked in a directed cycle.</a:t>
            </a:r>
          </a:p>
          <a:p>
            <a:r>
              <a:rPr lang="en-US" sz="2000"/>
              <a:t>The banker's algorithm is then simplified:</a:t>
            </a:r>
          </a:p>
          <a:p>
            <a:pPr lvl="1"/>
            <a:r>
              <a:rPr lang="en-US" sz="2000"/>
              <a:t>Given a request for a resource in a state s, temporarily grant the request by changing the request edge to an allocation edge.</a:t>
            </a:r>
          </a:p>
          <a:p>
            <a:pPr lvl="1"/>
            <a:r>
              <a:rPr lang="en-US" sz="2000"/>
              <a:t>Starting with the requesting process p, determine if the graph in the temporary state s' contains a directed cycle.</a:t>
            </a:r>
          </a:p>
          <a:p>
            <a:pPr lvl="1"/>
            <a:r>
              <a:rPr lang="en-US" sz="2000"/>
              <a:t>If no cycle exists, then accept s' as the new state. Otherwise disallow the acquisition by reverting to the state s.</a:t>
            </a:r>
            <a:endParaRPr lang="en-CA" sz="2000"/>
          </a:p>
        </p:txBody>
      </p:sp>
    </p:spTree>
    <p:extLst>
      <p:ext uri="{BB962C8B-B14F-4D97-AF65-F5344CB8AC3E}">
        <p14:creationId xmlns:p14="http://schemas.microsoft.com/office/powerpoint/2010/main" val="2820760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EDB598-B928-4F56-AA22-459084A5836E}"/>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System Model for Deadlocks</a:t>
            </a:r>
            <a:endParaRPr lang="en-CA" sz="4000">
              <a:solidFill>
                <a:srgbClr val="FFFFFF"/>
              </a:solidFill>
            </a:endParaRPr>
          </a:p>
        </p:txBody>
      </p:sp>
      <p:sp>
        <p:nvSpPr>
          <p:cNvPr id="3" name="Content Placeholder 2">
            <a:extLst>
              <a:ext uri="{FF2B5EF4-FFF2-40B4-BE49-F238E27FC236}">
                <a16:creationId xmlns:a16="http://schemas.microsoft.com/office/drawing/2014/main" id="{33A4D573-7BAA-4549-9CE5-9399944A2E5E}"/>
              </a:ext>
            </a:extLst>
          </p:cNvPr>
          <p:cNvSpPr>
            <a:spLocks noGrp="1"/>
          </p:cNvSpPr>
          <p:nvPr>
            <p:ph idx="1"/>
          </p:nvPr>
        </p:nvSpPr>
        <p:spPr>
          <a:xfrm>
            <a:off x="4810259" y="649480"/>
            <a:ext cx="6555347" cy="5546047"/>
          </a:xfrm>
        </p:spPr>
        <p:txBody>
          <a:bodyPr anchor="ctr">
            <a:normAutofit/>
          </a:bodyPr>
          <a:lstStyle/>
          <a:p>
            <a:r>
              <a:rPr lang="en-US" sz="2000"/>
              <a:t>We can use </a:t>
            </a:r>
            <a:r>
              <a:rPr lang="en-US" sz="2000" b="1"/>
              <a:t>Resource Allocation Graphs </a:t>
            </a:r>
            <a:r>
              <a:rPr lang="en-US" sz="2000"/>
              <a:t>to show the current allocation of resources to processes and the current requests by processes for new resources.</a:t>
            </a:r>
          </a:p>
          <a:p>
            <a:r>
              <a:rPr lang="en-US" sz="2000"/>
              <a:t>In a resource allocation graph:</a:t>
            </a:r>
          </a:p>
          <a:p>
            <a:pPr lvl="1"/>
            <a:r>
              <a:rPr lang="en-US" sz="2000"/>
              <a:t>Processes are represented by circles.</a:t>
            </a:r>
          </a:p>
          <a:p>
            <a:pPr lvl="1"/>
            <a:r>
              <a:rPr lang="en-US" sz="2000"/>
              <a:t>Resources are represented by rectangles. If a resource contains multiple units then each unit is represented by a small circle.</a:t>
            </a:r>
          </a:p>
          <a:p>
            <a:pPr lvl="1"/>
            <a:r>
              <a:rPr lang="en-US" sz="2000"/>
              <a:t>Resource allocations are represented by edges directed from a resource to a process.</a:t>
            </a:r>
          </a:p>
          <a:p>
            <a:pPr lvl="1"/>
            <a:r>
              <a:rPr lang="en-US" sz="2000"/>
              <a:t>Resource requests are represented by edges directed from a process to a resource.</a:t>
            </a:r>
            <a:endParaRPr lang="en-CA" sz="2000"/>
          </a:p>
        </p:txBody>
      </p:sp>
    </p:spTree>
    <p:extLst>
      <p:ext uri="{BB962C8B-B14F-4D97-AF65-F5344CB8AC3E}">
        <p14:creationId xmlns:p14="http://schemas.microsoft.com/office/powerpoint/2010/main" val="22085980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D76286-BFFE-40F1-9B0C-38ECE22F2147}"/>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Static Deadlock Prevention</a:t>
            </a:r>
          </a:p>
        </p:txBody>
      </p:sp>
      <p:sp>
        <p:nvSpPr>
          <p:cNvPr id="3" name="Content Placeholder 2">
            <a:extLst>
              <a:ext uri="{FF2B5EF4-FFF2-40B4-BE49-F238E27FC236}">
                <a16:creationId xmlns:a16="http://schemas.microsoft.com/office/drawing/2014/main" id="{C393FFFE-6826-4026-AD9C-130762F3D03F}"/>
              </a:ext>
            </a:extLst>
          </p:cNvPr>
          <p:cNvSpPr>
            <a:spLocks noGrp="1"/>
          </p:cNvSpPr>
          <p:nvPr>
            <p:ph idx="1"/>
          </p:nvPr>
        </p:nvSpPr>
        <p:spPr>
          <a:xfrm>
            <a:off x="4810259" y="649480"/>
            <a:ext cx="6555347" cy="5546047"/>
          </a:xfrm>
        </p:spPr>
        <p:txBody>
          <a:bodyPr anchor="ctr">
            <a:normAutofit/>
          </a:bodyPr>
          <a:lstStyle/>
          <a:p>
            <a:r>
              <a:rPr lang="en-CA" sz="2000"/>
              <a:t>Conditions for a deadlock, </a:t>
            </a:r>
            <a:r>
              <a:rPr lang="en-US" sz="2000"/>
              <a:t>Two conditions must hold for a deadlock to occur with reusable resources:</a:t>
            </a:r>
          </a:p>
          <a:p>
            <a:pPr marL="914400" lvl="1" indent="-457200">
              <a:buFont typeface="+mj-lt"/>
              <a:buAutoNum type="arabicPeriod"/>
            </a:pPr>
            <a:r>
              <a:rPr lang="en-US" sz="2000"/>
              <a:t>Hold and wait: A process is already holding one resource and is requesting another resource.</a:t>
            </a:r>
          </a:p>
          <a:p>
            <a:pPr marL="914400" lvl="1" indent="-457200">
              <a:buFont typeface="+mj-lt"/>
              <a:buAutoNum type="arabicPeriod"/>
            </a:pPr>
            <a:r>
              <a:rPr lang="en-US" sz="2000"/>
              <a:t>Circular wait: A process must issue a resource request that closes a cycle involving at least two processes and two resources.</a:t>
            </a:r>
          </a:p>
          <a:p>
            <a:r>
              <a:rPr lang="en-US" sz="2000"/>
              <a:t>Deadlock is structurally impossible if either of the two conditions are eliminated.</a:t>
            </a:r>
          </a:p>
        </p:txBody>
      </p:sp>
    </p:spTree>
    <p:extLst>
      <p:ext uri="{BB962C8B-B14F-4D97-AF65-F5344CB8AC3E}">
        <p14:creationId xmlns:p14="http://schemas.microsoft.com/office/powerpoint/2010/main" val="2538596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46336D-0AF1-46C3-8817-E88044D2F2D2}"/>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Eliminating Hold &amp; Wait</a:t>
            </a:r>
          </a:p>
        </p:txBody>
      </p:sp>
      <p:sp>
        <p:nvSpPr>
          <p:cNvPr id="3" name="Content Placeholder 2">
            <a:extLst>
              <a:ext uri="{FF2B5EF4-FFF2-40B4-BE49-F238E27FC236}">
                <a16:creationId xmlns:a16="http://schemas.microsoft.com/office/drawing/2014/main" id="{F8AAF9B9-9EA5-4F2E-AE31-F132FB6F3111}"/>
              </a:ext>
            </a:extLst>
          </p:cNvPr>
          <p:cNvSpPr>
            <a:spLocks noGrp="1"/>
          </p:cNvSpPr>
          <p:nvPr>
            <p:ph idx="1"/>
          </p:nvPr>
        </p:nvSpPr>
        <p:spPr>
          <a:xfrm>
            <a:off x="4810259" y="649480"/>
            <a:ext cx="6555347" cy="5546047"/>
          </a:xfrm>
        </p:spPr>
        <p:txBody>
          <a:bodyPr anchor="ctr">
            <a:normAutofit/>
          </a:bodyPr>
          <a:lstStyle/>
          <a:p>
            <a:r>
              <a:rPr lang="en-US" sz="2000"/>
              <a:t>Several alternatives to eliminating the hold-and-wait condition exist:</a:t>
            </a:r>
          </a:p>
          <a:p>
            <a:pPr lvl="1"/>
            <a:r>
              <a:rPr lang="en-US" sz="2000"/>
              <a:t>Every process must request all resources ever needed at the same time. </a:t>
            </a:r>
            <a:r>
              <a:rPr lang="en-US" sz="2000">
                <a:sym typeface="Wingdings" panose="05000000000000000000" pitchFamily="2" charset="2"/>
              </a:rPr>
              <a:t> Poor resource utilization</a:t>
            </a:r>
            <a:endParaRPr lang="en-US" sz="2000"/>
          </a:p>
          <a:p>
            <a:pPr lvl="1"/>
            <a:r>
              <a:rPr lang="en-US" sz="2000"/>
              <a:t>Every process must release all currently held resources prior to making any new request. </a:t>
            </a:r>
            <a:r>
              <a:rPr lang="en-US" sz="2000">
                <a:sym typeface="Wingdings" panose="05000000000000000000" pitchFamily="2" charset="2"/>
              </a:rPr>
              <a:t> Better resource utilization but has a higher number of repeated requests and released.</a:t>
            </a:r>
            <a:endParaRPr lang="en-US" sz="2000"/>
          </a:p>
          <a:p>
            <a:pPr lvl="1"/>
            <a:r>
              <a:rPr lang="en-US" sz="2000"/>
              <a:t>A process can be given the ability to test whether a needed resource is currently available. The process must release all currently held resources only if the requested resource is not currently available. Otherwise the new resource may be requested and allocated immediately.</a:t>
            </a:r>
            <a:endParaRPr lang="en-CA" sz="2000"/>
          </a:p>
        </p:txBody>
      </p:sp>
    </p:spTree>
    <p:extLst>
      <p:ext uri="{BB962C8B-B14F-4D97-AF65-F5344CB8AC3E}">
        <p14:creationId xmlns:p14="http://schemas.microsoft.com/office/powerpoint/2010/main" val="14538670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A2DA6A-91AD-4DB9-B8ED-174BB4EDA111}"/>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Eliminating Circular Wait</a:t>
            </a:r>
          </a:p>
        </p:txBody>
      </p:sp>
      <p:sp>
        <p:nvSpPr>
          <p:cNvPr id="3" name="Content Placeholder 2">
            <a:extLst>
              <a:ext uri="{FF2B5EF4-FFF2-40B4-BE49-F238E27FC236}">
                <a16:creationId xmlns:a16="http://schemas.microsoft.com/office/drawing/2014/main" id="{1EE3F70F-5F9A-4718-AE45-A7B5A0C5A3B2}"/>
              </a:ext>
            </a:extLst>
          </p:cNvPr>
          <p:cNvSpPr>
            <a:spLocks noGrp="1"/>
          </p:cNvSpPr>
          <p:nvPr>
            <p:ph idx="1"/>
          </p:nvPr>
        </p:nvSpPr>
        <p:spPr>
          <a:xfrm>
            <a:off x="4810259" y="649480"/>
            <a:ext cx="6555347" cy="5546047"/>
          </a:xfrm>
        </p:spPr>
        <p:txBody>
          <a:bodyPr anchor="ctr">
            <a:normAutofit/>
          </a:bodyPr>
          <a:lstStyle/>
          <a:p>
            <a:r>
              <a:rPr lang="en-US" sz="2000"/>
              <a:t>A cycle in the resource graph can be closed only when two or more processes request the same resources but in a different order. A circular wait is prevented if all processes are required to request all resources in the same order.</a:t>
            </a:r>
          </a:p>
          <a:p>
            <a:r>
              <a:rPr lang="en-US" sz="2000"/>
              <a:t>One approach is to assign a sequential ordering, seq, to all existing resources, such that seq(ri) ≠ seq(rj) for all i ≠ j. All processes are then required to request resources in only increasing sequential order:</a:t>
            </a:r>
          </a:p>
          <a:p>
            <a:pPr lvl="1"/>
            <a:r>
              <a:rPr lang="en-US" sz="2000"/>
              <a:t>A process p already holding a resource ri with the sequence number seq(ri) may only request resources rj where seq(ri) &lt; seq(rj).</a:t>
            </a:r>
          </a:p>
          <a:p>
            <a:pPr lvl="1"/>
            <a:r>
              <a:rPr lang="en-US" sz="2000"/>
              <a:t>If all processes follow the rule then circular wait is prevented.</a:t>
            </a:r>
            <a:endParaRPr lang="en-CA" sz="2000"/>
          </a:p>
        </p:txBody>
      </p:sp>
    </p:spTree>
    <p:extLst>
      <p:ext uri="{BB962C8B-B14F-4D97-AF65-F5344CB8AC3E}">
        <p14:creationId xmlns:p14="http://schemas.microsoft.com/office/powerpoint/2010/main" val="4003641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74CA9-58B2-4FE6-9F05-5D34FE556F38}"/>
              </a:ext>
            </a:extLst>
          </p:cNvPr>
          <p:cNvSpPr>
            <a:spLocks noGrp="1"/>
          </p:cNvSpPr>
          <p:nvPr>
            <p:ph type="title"/>
          </p:nvPr>
        </p:nvSpPr>
        <p:spPr/>
        <p:txBody>
          <a:bodyPr/>
          <a:lstStyle/>
          <a:p>
            <a:r>
              <a:rPr lang="en-US" dirty="0"/>
              <a:t>Banker’s Algorithm Exercise</a:t>
            </a:r>
            <a:endParaRPr lang="en-CA" dirty="0"/>
          </a:p>
        </p:txBody>
      </p:sp>
      <p:pic>
        <p:nvPicPr>
          <p:cNvPr id="4" name="Content Placeholder 3">
            <a:extLst>
              <a:ext uri="{FF2B5EF4-FFF2-40B4-BE49-F238E27FC236}">
                <a16:creationId xmlns:a16="http://schemas.microsoft.com/office/drawing/2014/main" id="{EA9E5F42-DFA4-4297-8F73-61575155C7E1}"/>
              </a:ext>
            </a:extLst>
          </p:cNvPr>
          <p:cNvPicPr>
            <a:picLocks noGrp="1" noChangeAspect="1"/>
          </p:cNvPicPr>
          <p:nvPr>
            <p:ph idx="1"/>
          </p:nvPr>
        </p:nvPicPr>
        <p:blipFill>
          <a:blip r:embed="rId2"/>
          <a:stretch>
            <a:fillRect/>
          </a:stretch>
        </p:blipFill>
        <p:spPr>
          <a:xfrm>
            <a:off x="2435175" y="1612265"/>
            <a:ext cx="7077809" cy="4351338"/>
          </a:xfrm>
          <a:prstGeom prst="rect">
            <a:avLst/>
          </a:prstGeom>
        </p:spPr>
      </p:pic>
    </p:spTree>
    <p:extLst>
      <p:ext uri="{BB962C8B-B14F-4D97-AF65-F5344CB8AC3E}">
        <p14:creationId xmlns:p14="http://schemas.microsoft.com/office/powerpoint/2010/main" val="111868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6BF5A-15C2-49D2-9587-E3273AEC42DE}"/>
              </a:ext>
            </a:extLst>
          </p:cNvPr>
          <p:cNvSpPr>
            <a:spLocks noGrp="1"/>
          </p:cNvSpPr>
          <p:nvPr>
            <p:ph type="title"/>
          </p:nvPr>
        </p:nvSpPr>
        <p:spPr/>
        <p:txBody>
          <a:bodyPr/>
          <a:lstStyle/>
          <a:p>
            <a:r>
              <a:rPr lang="en-US" dirty="0"/>
              <a:t>Banker’s Algorithm Exercise</a:t>
            </a:r>
            <a:endParaRPr lang="en-CA" dirty="0"/>
          </a:p>
        </p:txBody>
      </p:sp>
      <p:sp>
        <p:nvSpPr>
          <p:cNvPr id="3" name="Content Placeholder 2">
            <a:extLst>
              <a:ext uri="{FF2B5EF4-FFF2-40B4-BE49-F238E27FC236}">
                <a16:creationId xmlns:a16="http://schemas.microsoft.com/office/drawing/2014/main" id="{BC3864EA-B010-4525-A438-06A38B0CAB62}"/>
              </a:ext>
            </a:extLst>
          </p:cNvPr>
          <p:cNvSpPr>
            <a:spLocks noGrp="1"/>
          </p:cNvSpPr>
          <p:nvPr>
            <p:ph idx="1"/>
          </p:nvPr>
        </p:nvSpPr>
        <p:spPr>
          <a:xfrm>
            <a:off x="838200" y="1834014"/>
            <a:ext cx="5017316" cy="3451050"/>
          </a:xfrm>
        </p:spPr>
        <p:txBody>
          <a:bodyPr>
            <a:normAutofit/>
          </a:bodyPr>
          <a:lstStyle/>
          <a:p>
            <a:r>
              <a:rPr lang="en-GB" sz="2000" dirty="0"/>
              <a:t>Given the following Current Allocation, Maximum Demand, and Available Resources:</a:t>
            </a:r>
          </a:p>
          <a:p>
            <a:r>
              <a:rPr lang="en-GB" sz="2000" dirty="0"/>
              <a:t>A- Verify whether the available array was calculated correctly.</a:t>
            </a:r>
          </a:p>
          <a:p>
            <a:r>
              <a:rPr lang="en-GB" sz="2000" dirty="0"/>
              <a:t>B- Calculate the Need Matrix</a:t>
            </a:r>
          </a:p>
          <a:p>
            <a:r>
              <a:rPr lang="en-GB" sz="2000" dirty="0"/>
              <a:t>C– Show that the current state is safe, that is, show a safe sequence of processes.</a:t>
            </a:r>
          </a:p>
          <a:p>
            <a:r>
              <a:rPr lang="en-GB" sz="2000" dirty="0"/>
              <a:t>D-Given the request (3,2,3,3) from process P5, should this request be granted? Why?</a:t>
            </a:r>
          </a:p>
          <a:p>
            <a:endParaRPr lang="en-GB" sz="2000" dirty="0"/>
          </a:p>
          <a:p>
            <a:endParaRPr lang="en-GB" sz="2000" dirty="0"/>
          </a:p>
          <a:p>
            <a:endParaRPr lang="en-CA" sz="2000" dirty="0"/>
          </a:p>
        </p:txBody>
      </p:sp>
      <p:pic>
        <p:nvPicPr>
          <p:cNvPr id="4" name="Content Placeholder 3">
            <a:extLst>
              <a:ext uri="{FF2B5EF4-FFF2-40B4-BE49-F238E27FC236}">
                <a16:creationId xmlns:a16="http://schemas.microsoft.com/office/drawing/2014/main" id="{C62A1339-4B4B-4D60-B9F9-F088A488D19D}"/>
              </a:ext>
            </a:extLst>
          </p:cNvPr>
          <p:cNvPicPr>
            <a:picLocks noChangeAspect="1"/>
          </p:cNvPicPr>
          <p:nvPr/>
        </p:nvPicPr>
        <p:blipFill rotWithShape="1">
          <a:blip r:embed="rId2"/>
          <a:srcRect l="6317" t="7781" r="3966" b="2"/>
          <a:stretch/>
        </p:blipFill>
        <p:spPr>
          <a:xfrm>
            <a:off x="6096000" y="1834014"/>
            <a:ext cx="5511332" cy="3547966"/>
          </a:xfrm>
          <a:prstGeom prst="rect">
            <a:avLst/>
          </a:prstGeom>
        </p:spPr>
      </p:pic>
    </p:spTree>
    <p:extLst>
      <p:ext uri="{BB962C8B-B14F-4D97-AF65-F5344CB8AC3E}">
        <p14:creationId xmlns:p14="http://schemas.microsoft.com/office/powerpoint/2010/main" val="21854941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F38F1-C60B-450B-B9A1-1FA405BBA5E7}"/>
              </a:ext>
            </a:extLst>
          </p:cNvPr>
          <p:cNvSpPr>
            <a:spLocks noGrp="1"/>
          </p:cNvSpPr>
          <p:nvPr>
            <p:ph type="title"/>
          </p:nvPr>
        </p:nvSpPr>
        <p:spPr/>
        <p:txBody>
          <a:bodyPr/>
          <a:lstStyle/>
          <a:p>
            <a:r>
              <a:rPr lang="en-US" dirty="0"/>
              <a:t>Banker’s Algorithm Exercise – A </a:t>
            </a:r>
            <a:endParaRPr lang="en-CA" dirty="0"/>
          </a:p>
        </p:txBody>
      </p:sp>
      <p:sp>
        <p:nvSpPr>
          <p:cNvPr id="3" name="Content Placeholder 2">
            <a:extLst>
              <a:ext uri="{FF2B5EF4-FFF2-40B4-BE49-F238E27FC236}">
                <a16:creationId xmlns:a16="http://schemas.microsoft.com/office/drawing/2014/main" id="{3665354B-DF0B-4247-BBC4-0D6BE076BEC4}"/>
              </a:ext>
            </a:extLst>
          </p:cNvPr>
          <p:cNvSpPr>
            <a:spLocks noGrp="1"/>
          </p:cNvSpPr>
          <p:nvPr>
            <p:ph idx="1"/>
          </p:nvPr>
        </p:nvSpPr>
        <p:spPr>
          <a:xfrm>
            <a:off x="838200" y="1825625"/>
            <a:ext cx="5461932" cy="4351338"/>
          </a:xfrm>
        </p:spPr>
        <p:txBody>
          <a:bodyPr>
            <a:normAutofit/>
          </a:bodyPr>
          <a:lstStyle/>
          <a:p>
            <a:pPr marL="0" indent="0">
              <a:buNone/>
            </a:pPr>
            <a:r>
              <a:rPr lang="en-GB" sz="2000" dirty="0"/>
              <a:t>A- Verify whether the available array was calculated correctly.</a:t>
            </a:r>
          </a:p>
          <a:p>
            <a:r>
              <a:rPr lang="en-GB" sz="2000" dirty="0"/>
              <a:t>How can we achieve that?</a:t>
            </a:r>
          </a:p>
          <a:p>
            <a:pPr lvl="1"/>
            <a:r>
              <a:rPr lang="en-GB" sz="2000" dirty="0"/>
              <a:t>Count all the processes currently allocated to A.</a:t>
            </a:r>
          </a:p>
          <a:p>
            <a:pPr lvl="1"/>
            <a:r>
              <a:rPr lang="en-GB" sz="2000" dirty="0"/>
              <a:t>P0= 2, P1 = 0, P2 = 4, P3=1, P4=1, P5=1, available resources= 6</a:t>
            </a:r>
          </a:p>
          <a:p>
            <a:pPr lvl="1"/>
            <a:r>
              <a:rPr lang="en-GB" sz="2000" dirty="0"/>
              <a:t>Then subtract current allocation from total current allocation + available resources</a:t>
            </a:r>
          </a:p>
          <a:p>
            <a:pPr lvl="1"/>
            <a:r>
              <a:rPr lang="en-GB" sz="2000" dirty="0"/>
              <a:t>15 – (2+0+4+1+1+1) = 6 hence the available Array for A at least has been calculated correctly.</a:t>
            </a:r>
          </a:p>
          <a:p>
            <a:pPr lvl="1"/>
            <a:endParaRPr lang="en-GB" sz="2000" dirty="0"/>
          </a:p>
          <a:p>
            <a:pPr lvl="1"/>
            <a:endParaRPr lang="en-GB" sz="2000" dirty="0"/>
          </a:p>
          <a:p>
            <a:endParaRPr lang="en-GB" sz="2000" dirty="0"/>
          </a:p>
          <a:p>
            <a:endParaRPr lang="en-GB" sz="2000" dirty="0"/>
          </a:p>
          <a:p>
            <a:endParaRPr lang="en-CA" sz="2000" dirty="0"/>
          </a:p>
        </p:txBody>
      </p:sp>
      <p:pic>
        <p:nvPicPr>
          <p:cNvPr id="4" name="Content Placeholder 3">
            <a:extLst>
              <a:ext uri="{FF2B5EF4-FFF2-40B4-BE49-F238E27FC236}">
                <a16:creationId xmlns:a16="http://schemas.microsoft.com/office/drawing/2014/main" id="{C9F4DEEB-8D40-44C7-BDEC-003280779D37}"/>
              </a:ext>
            </a:extLst>
          </p:cNvPr>
          <p:cNvPicPr>
            <a:picLocks noChangeAspect="1"/>
          </p:cNvPicPr>
          <p:nvPr/>
        </p:nvPicPr>
        <p:blipFill rotWithShape="1">
          <a:blip r:embed="rId2"/>
          <a:srcRect l="6317" t="7781" r="3966" b="2"/>
          <a:stretch/>
        </p:blipFill>
        <p:spPr>
          <a:xfrm>
            <a:off x="6300132" y="1926293"/>
            <a:ext cx="5511332" cy="3547966"/>
          </a:xfrm>
          <a:prstGeom prst="rect">
            <a:avLst/>
          </a:prstGeom>
        </p:spPr>
      </p:pic>
    </p:spTree>
    <p:extLst>
      <p:ext uri="{BB962C8B-B14F-4D97-AF65-F5344CB8AC3E}">
        <p14:creationId xmlns:p14="http://schemas.microsoft.com/office/powerpoint/2010/main" val="34924541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A6C7-628D-4893-A901-044A4B7B45CE}"/>
              </a:ext>
            </a:extLst>
          </p:cNvPr>
          <p:cNvSpPr>
            <a:spLocks noGrp="1"/>
          </p:cNvSpPr>
          <p:nvPr>
            <p:ph type="title"/>
          </p:nvPr>
        </p:nvSpPr>
        <p:spPr/>
        <p:txBody>
          <a:bodyPr/>
          <a:lstStyle/>
          <a:p>
            <a:r>
              <a:rPr lang="en-US" dirty="0"/>
              <a:t>Banker’s Algorithm Exercise – B</a:t>
            </a:r>
            <a:endParaRPr lang="en-CA" dirty="0"/>
          </a:p>
        </p:txBody>
      </p:sp>
      <p:sp>
        <p:nvSpPr>
          <p:cNvPr id="3" name="Content Placeholder 2">
            <a:extLst>
              <a:ext uri="{FF2B5EF4-FFF2-40B4-BE49-F238E27FC236}">
                <a16:creationId xmlns:a16="http://schemas.microsoft.com/office/drawing/2014/main" id="{518B622E-F4D0-4CC1-B655-0729CC7710F0}"/>
              </a:ext>
            </a:extLst>
          </p:cNvPr>
          <p:cNvSpPr>
            <a:spLocks noGrp="1"/>
          </p:cNvSpPr>
          <p:nvPr>
            <p:ph idx="1"/>
          </p:nvPr>
        </p:nvSpPr>
        <p:spPr/>
        <p:txBody>
          <a:bodyPr/>
          <a:lstStyle/>
          <a:p>
            <a:r>
              <a:rPr lang="en-GB" dirty="0"/>
              <a:t>B - Calculate the Need Matrix</a:t>
            </a:r>
          </a:p>
          <a:p>
            <a:r>
              <a:rPr lang="en-GB" dirty="0"/>
              <a:t>Need Matrix = Max Matrix – Allocation Matrix</a:t>
            </a:r>
          </a:p>
          <a:p>
            <a:endParaRPr lang="en-CA" dirty="0"/>
          </a:p>
        </p:txBody>
      </p:sp>
      <p:graphicFrame>
        <p:nvGraphicFramePr>
          <p:cNvPr id="4" name="Table 4">
            <a:extLst>
              <a:ext uri="{FF2B5EF4-FFF2-40B4-BE49-F238E27FC236}">
                <a16:creationId xmlns:a16="http://schemas.microsoft.com/office/drawing/2014/main" id="{AD2F0255-CE19-4AB1-A087-1FBC652EC2F9}"/>
              </a:ext>
            </a:extLst>
          </p:cNvPr>
          <p:cNvGraphicFramePr>
            <a:graphicFrameLocks noGrp="1"/>
          </p:cNvGraphicFramePr>
          <p:nvPr>
            <p:extLst>
              <p:ext uri="{D42A27DB-BD31-4B8C-83A1-F6EECF244321}">
                <p14:modId xmlns:p14="http://schemas.microsoft.com/office/powerpoint/2010/main" val="2237312865"/>
              </p:ext>
            </p:extLst>
          </p:nvPr>
        </p:nvGraphicFramePr>
        <p:xfrm>
          <a:off x="4447700" y="3278308"/>
          <a:ext cx="3864156" cy="2926080"/>
        </p:xfrm>
        <a:graphic>
          <a:graphicData uri="http://schemas.openxmlformats.org/drawingml/2006/table">
            <a:tbl>
              <a:tblPr firstRow="1" bandRow="1">
                <a:tableStyleId>{00A15C55-8517-42AA-B614-E9B94910E393}</a:tableStyleId>
              </a:tblPr>
              <a:tblGrid>
                <a:gridCol w="966039">
                  <a:extLst>
                    <a:ext uri="{9D8B030D-6E8A-4147-A177-3AD203B41FA5}">
                      <a16:colId xmlns:a16="http://schemas.microsoft.com/office/drawing/2014/main" val="2656912365"/>
                    </a:ext>
                  </a:extLst>
                </a:gridCol>
                <a:gridCol w="966039">
                  <a:extLst>
                    <a:ext uri="{9D8B030D-6E8A-4147-A177-3AD203B41FA5}">
                      <a16:colId xmlns:a16="http://schemas.microsoft.com/office/drawing/2014/main" val="1134155520"/>
                    </a:ext>
                  </a:extLst>
                </a:gridCol>
                <a:gridCol w="966039">
                  <a:extLst>
                    <a:ext uri="{9D8B030D-6E8A-4147-A177-3AD203B41FA5}">
                      <a16:colId xmlns:a16="http://schemas.microsoft.com/office/drawing/2014/main" val="2315120456"/>
                    </a:ext>
                  </a:extLst>
                </a:gridCol>
                <a:gridCol w="966039">
                  <a:extLst>
                    <a:ext uri="{9D8B030D-6E8A-4147-A177-3AD203B41FA5}">
                      <a16:colId xmlns:a16="http://schemas.microsoft.com/office/drawing/2014/main" val="2440191479"/>
                    </a:ext>
                  </a:extLst>
                </a:gridCol>
              </a:tblGrid>
              <a:tr h="347799">
                <a:tc gridSpan="4">
                  <a:txBody>
                    <a:bodyPr/>
                    <a:lstStyle/>
                    <a:p>
                      <a:pPr algn="ctr"/>
                      <a:r>
                        <a:rPr lang="en-US" dirty="0"/>
                        <a:t>Current Allocation</a:t>
                      </a:r>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4053382746"/>
                  </a:ext>
                </a:extLst>
              </a:tr>
              <a:tr h="347799">
                <a:tc>
                  <a:txBody>
                    <a:bodyPr/>
                    <a:lstStyle/>
                    <a:p>
                      <a:pPr algn="ctr"/>
                      <a:r>
                        <a:rPr lang="en-US" dirty="0"/>
                        <a:t>A</a:t>
                      </a:r>
                      <a:endParaRPr lang="en-CA" dirty="0"/>
                    </a:p>
                  </a:txBody>
                  <a:tcPr/>
                </a:tc>
                <a:tc>
                  <a:txBody>
                    <a:bodyPr/>
                    <a:lstStyle/>
                    <a:p>
                      <a:pPr algn="ctr"/>
                      <a:r>
                        <a:rPr lang="en-US" dirty="0"/>
                        <a:t>B</a:t>
                      </a:r>
                      <a:endParaRPr lang="en-CA" dirty="0"/>
                    </a:p>
                  </a:txBody>
                  <a:tcPr/>
                </a:tc>
                <a:tc>
                  <a:txBody>
                    <a:bodyPr/>
                    <a:lstStyle/>
                    <a:p>
                      <a:pPr algn="ctr"/>
                      <a:r>
                        <a:rPr lang="en-US" dirty="0"/>
                        <a:t>C</a:t>
                      </a:r>
                      <a:endParaRPr lang="en-CA" dirty="0"/>
                    </a:p>
                  </a:txBody>
                  <a:tcPr/>
                </a:tc>
                <a:tc>
                  <a:txBody>
                    <a:bodyPr/>
                    <a:lstStyle/>
                    <a:p>
                      <a:pPr algn="ctr"/>
                      <a:r>
                        <a:rPr lang="en-US" dirty="0"/>
                        <a:t>D</a:t>
                      </a:r>
                      <a:endParaRPr lang="en-CA" dirty="0"/>
                    </a:p>
                  </a:txBody>
                  <a:tcPr/>
                </a:tc>
                <a:extLst>
                  <a:ext uri="{0D108BD9-81ED-4DB2-BD59-A6C34878D82A}">
                    <a16:rowId xmlns:a16="http://schemas.microsoft.com/office/drawing/2014/main" val="942702213"/>
                  </a:ext>
                </a:extLst>
              </a:tr>
              <a:tr h="347799">
                <a:tc>
                  <a:txBody>
                    <a:bodyPr/>
                    <a:lstStyle/>
                    <a:p>
                      <a:pPr algn="ctr"/>
                      <a:r>
                        <a:rPr lang="en-US" dirty="0"/>
                        <a:t>2</a:t>
                      </a:r>
                      <a:endParaRPr lang="en-CA" dirty="0"/>
                    </a:p>
                  </a:txBody>
                  <a:tcPr/>
                </a:tc>
                <a:tc>
                  <a:txBody>
                    <a:bodyPr/>
                    <a:lstStyle/>
                    <a:p>
                      <a:pPr algn="ctr"/>
                      <a:r>
                        <a:rPr lang="en-US" dirty="0"/>
                        <a:t>0</a:t>
                      </a:r>
                      <a:endParaRPr lang="en-CA" dirty="0"/>
                    </a:p>
                  </a:txBody>
                  <a:tcPr/>
                </a:tc>
                <a:tc>
                  <a:txBody>
                    <a:bodyPr/>
                    <a:lstStyle/>
                    <a:p>
                      <a:pPr algn="ctr"/>
                      <a:r>
                        <a:rPr lang="en-US" dirty="0"/>
                        <a:t>2</a:t>
                      </a:r>
                      <a:endParaRPr lang="en-CA" dirty="0"/>
                    </a:p>
                  </a:txBody>
                  <a:tcPr/>
                </a:tc>
                <a:tc>
                  <a:txBody>
                    <a:bodyPr/>
                    <a:lstStyle/>
                    <a:p>
                      <a:pPr algn="ctr"/>
                      <a:r>
                        <a:rPr lang="en-US" dirty="0"/>
                        <a:t>1</a:t>
                      </a:r>
                      <a:endParaRPr lang="en-CA" dirty="0"/>
                    </a:p>
                  </a:txBody>
                  <a:tcPr/>
                </a:tc>
                <a:extLst>
                  <a:ext uri="{0D108BD9-81ED-4DB2-BD59-A6C34878D82A}">
                    <a16:rowId xmlns:a16="http://schemas.microsoft.com/office/drawing/2014/main" val="1611371577"/>
                  </a:ext>
                </a:extLst>
              </a:tr>
              <a:tr h="347799">
                <a:tc>
                  <a:txBody>
                    <a:bodyPr/>
                    <a:lstStyle/>
                    <a:p>
                      <a:pPr algn="ctr"/>
                      <a:r>
                        <a:rPr lang="en-US" dirty="0"/>
                        <a:t>0</a:t>
                      </a:r>
                      <a:endParaRPr lang="en-CA" dirty="0"/>
                    </a:p>
                  </a:txBody>
                  <a:tcPr/>
                </a:tc>
                <a:tc>
                  <a:txBody>
                    <a:bodyPr/>
                    <a:lstStyle/>
                    <a:p>
                      <a:pPr algn="ctr"/>
                      <a:r>
                        <a:rPr lang="en-US" dirty="0"/>
                        <a:t>1</a:t>
                      </a:r>
                      <a:endParaRPr lang="en-CA" dirty="0"/>
                    </a:p>
                  </a:txBody>
                  <a:tcPr/>
                </a:tc>
                <a:tc>
                  <a:txBody>
                    <a:bodyPr/>
                    <a:lstStyle/>
                    <a:p>
                      <a:pPr algn="ctr"/>
                      <a:r>
                        <a:rPr lang="en-US" dirty="0"/>
                        <a:t>1</a:t>
                      </a:r>
                      <a:endParaRPr lang="en-CA" dirty="0"/>
                    </a:p>
                  </a:txBody>
                  <a:tcPr/>
                </a:tc>
                <a:tc>
                  <a:txBody>
                    <a:bodyPr/>
                    <a:lstStyle/>
                    <a:p>
                      <a:pPr algn="ctr"/>
                      <a:r>
                        <a:rPr lang="en-US" dirty="0"/>
                        <a:t>1</a:t>
                      </a:r>
                      <a:endParaRPr lang="en-CA" dirty="0"/>
                    </a:p>
                  </a:txBody>
                  <a:tcPr/>
                </a:tc>
                <a:extLst>
                  <a:ext uri="{0D108BD9-81ED-4DB2-BD59-A6C34878D82A}">
                    <a16:rowId xmlns:a16="http://schemas.microsoft.com/office/drawing/2014/main" val="1466826759"/>
                  </a:ext>
                </a:extLst>
              </a:tr>
              <a:tr h="347799">
                <a:tc>
                  <a:txBody>
                    <a:bodyPr/>
                    <a:lstStyle/>
                    <a:p>
                      <a:pPr algn="ctr"/>
                      <a:r>
                        <a:rPr lang="en-US" dirty="0"/>
                        <a:t>4</a:t>
                      </a:r>
                      <a:endParaRPr lang="en-CA" dirty="0"/>
                    </a:p>
                  </a:txBody>
                  <a:tcPr/>
                </a:tc>
                <a:tc>
                  <a:txBody>
                    <a:bodyPr/>
                    <a:lstStyle/>
                    <a:p>
                      <a:pPr algn="ctr"/>
                      <a:r>
                        <a:rPr lang="en-US" dirty="0"/>
                        <a:t>1</a:t>
                      </a:r>
                      <a:endParaRPr lang="en-CA" dirty="0"/>
                    </a:p>
                  </a:txBody>
                  <a:tcPr/>
                </a:tc>
                <a:tc>
                  <a:txBody>
                    <a:bodyPr/>
                    <a:lstStyle/>
                    <a:p>
                      <a:pPr algn="ctr"/>
                      <a:r>
                        <a:rPr lang="en-US" dirty="0"/>
                        <a:t>0</a:t>
                      </a:r>
                      <a:endParaRPr lang="en-CA" dirty="0"/>
                    </a:p>
                  </a:txBody>
                  <a:tcPr/>
                </a:tc>
                <a:tc>
                  <a:txBody>
                    <a:bodyPr/>
                    <a:lstStyle/>
                    <a:p>
                      <a:pPr algn="ctr"/>
                      <a:r>
                        <a:rPr lang="en-US" dirty="0"/>
                        <a:t>2</a:t>
                      </a:r>
                      <a:endParaRPr lang="en-CA" dirty="0"/>
                    </a:p>
                  </a:txBody>
                  <a:tcPr/>
                </a:tc>
                <a:extLst>
                  <a:ext uri="{0D108BD9-81ED-4DB2-BD59-A6C34878D82A}">
                    <a16:rowId xmlns:a16="http://schemas.microsoft.com/office/drawing/2014/main" val="1728398083"/>
                  </a:ext>
                </a:extLst>
              </a:tr>
              <a:tr h="347799">
                <a:tc>
                  <a:txBody>
                    <a:bodyPr/>
                    <a:lstStyle/>
                    <a:p>
                      <a:pPr algn="ctr"/>
                      <a:r>
                        <a:rPr lang="en-US" dirty="0"/>
                        <a:t>1</a:t>
                      </a:r>
                      <a:endParaRPr lang="en-CA" dirty="0"/>
                    </a:p>
                  </a:txBody>
                  <a:tcPr/>
                </a:tc>
                <a:tc>
                  <a:txBody>
                    <a:bodyPr/>
                    <a:lstStyle/>
                    <a:p>
                      <a:pPr algn="ctr"/>
                      <a:r>
                        <a:rPr lang="en-US" dirty="0"/>
                        <a:t>0</a:t>
                      </a:r>
                      <a:endParaRPr lang="en-CA" dirty="0"/>
                    </a:p>
                  </a:txBody>
                  <a:tcPr/>
                </a:tc>
                <a:tc>
                  <a:txBody>
                    <a:bodyPr/>
                    <a:lstStyle/>
                    <a:p>
                      <a:pPr algn="ctr"/>
                      <a:r>
                        <a:rPr lang="en-US" dirty="0"/>
                        <a:t>0</a:t>
                      </a:r>
                      <a:endParaRPr lang="en-CA" dirty="0"/>
                    </a:p>
                  </a:txBody>
                  <a:tcPr/>
                </a:tc>
                <a:tc>
                  <a:txBody>
                    <a:bodyPr/>
                    <a:lstStyle/>
                    <a:p>
                      <a:pPr algn="ctr"/>
                      <a:r>
                        <a:rPr lang="en-US" dirty="0"/>
                        <a:t>1</a:t>
                      </a:r>
                      <a:endParaRPr lang="en-CA" dirty="0"/>
                    </a:p>
                  </a:txBody>
                  <a:tcPr/>
                </a:tc>
                <a:extLst>
                  <a:ext uri="{0D108BD9-81ED-4DB2-BD59-A6C34878D82A}">
                    <a16:rowId xmlns:a16="http://schemas.microsoft.com/office/drawing/2014/main" val="2655989142"/>
                  </a:ext>
                </a:extLst>
              </a:tr>
              <a:tr h="347799">
                <a:tc>
                  <a:txBody>
                    <a:bodyPr/>
                    <a:lstStyle/>
                    <a:p>
                      <a:pPr algn="ctr"/>
                      <a:r>
                        <a:rPr lang="en-US" dirty="0"/>
                        <a:t>1</a:t>
                      </a:r>
                      <a:endParaRPr lang="en-CA" dirty="0"/>
                    </a:p>
                  </a:txBody>
                  <a:tcPr/>
                </a:tc>
                <a:tc>
                  <a:txBody>
                    <a:bodyPr/>
                    <a:lstStyle/>
                    <a:p>
                      <a:pPr algn="ctr"/>
                      <a:r>
                        <a:rPr lang="en-US" dirty="0"/>
                        <a:t>1</a:t>
                      </a:r>
                      <a:endParaRPr lang="en-CA" dirty="0"/>
                    </a:p>
                  </a:txBody>
                  <a:tcPr/>
                </a:tc>
                <a:tc>
                  <a:txBody>
                    <a:bodyPr/>
                    <a:lstStyle/>
                    <a:p>
                      <a:pPr algn="ctr"/>
                      <a:r>
                        <a:rPr lang="en-US" dirty="0"/>
                        <a:t>0</a:t>
                      </a:r>
                      <a:endParaRPr lang="en-CA" dirty="0"/>
                    </a:p>
                  </a:txBody>
                  <a:tcPr/>
                </a:tc>
                <a:tc>
                  <a:txBody>
                    <a:bodyPr/>
                    <a:lstStyle/>
                    <a:p>
                      <a:pPr algn="ctr"/>
                      <a:r>
                        <a:rPr lang="en-US" dirty="0"/>
                        <a:t>0</a:t>
                      </a:r>
                      <a:endParaRPr lang="en-CA" dirty="0"/>
                    </a:p>
                  </a:txBody>
                  <a:tcPr/>
                </a:tc>
                <a:extLst>
                  <a:ext uri="{0D108BD9-81ED-4DB2-BD59-A6C34878D82A}">
                    <a16:rowId xmlns:a16="http://schemas.microsoft.com/office/drawing/2014/main" val="1225674288"/>
                  </a:ext>
                </a:extLst>
              </a:tr>
              <a:tr h="347799">
                <a:tc>
                  <a:txBody>
                    <a:bodyPr/>
                    <a:lstStyle/>
                    <a:p>
                      <a:pPr algn="ctr"/>
                      <a:r>
                        <a:rPr lang="en-US" dirty="0"/>
                        <a:t>1</a:t>
                      </a:r>
                      <a:endParaRPr lang="en-CA" dirty="0"/>
                    </a:p>
                  </a:txBody>
                  <a:tcPr/>
                </a:tc>
                <a:tc>
                  <a:txBody>
                    <a:bodyPr/>
                    <a:lstStyle/>
                    <a:p>
                      <a:pPr algn="ctr"/>
                      <a:r>
                        <a:rPr lang="en-US" dirty="0"/>
                        <a:t>0</a:t>
                      </a:r>
                      <a:endParaRPr lang="en-CA" dirty="0"/>
                    </a:p>
                  </a:txBody>
                  <a:tcPr/>
                </a:tc>
                <a:tc>
                  <a:txBody>
                    <a:bodyPr/>
                    <a:lstStyle/>
                    <a:p>
                      <a:pPr algn="ctr"/>
                      <a:r>
                        <a:rPr lang="en-US" dirty="0"/>
                        <a:t>1</a:t>
                      </a:r>
                      <a:endParaRPr lang="en-CA" dirty="0"/>
                    </a:p>
                  </a:txBody>
                  <a:tcPr/>
                </a:tc>
                <a:tc>
                  <a:txBody>
                    <a:bodyPr/>
                    <a:lstStyle/>
                    <a:p>
                      <a:pPr algn="ctr"/>
                      <a:r>
                        <a:rPr lang="en-US" dirty="0"/>
                        <a:t>1</a:t>
                      </a:r>
                      <a:endParaRPr lang="en-CA" dirty="0"/>
                    </a:p>
                  </a:txBody>
                  <a:tcPr/>
                </a:tc>
                <a:extLst>
                  <a:ext uri="{0D108BD9-81ED-4DB2-BD59-A6C34878D82A}">
                    <a16:rowId xmlns:a16="http://schemas.microsoft.com/office/drawing/2014/main" val="2282410570"/>
                  </a:ext>
                </a:extLst>
              </a:tr>
            </a:tbl>
          </a:graphicData>
        </a:graphic>
      </p:graphicFrame>
      <p:graphicFrame>
        <p:nvGraphicFramePr>
          <p:cNvPr id="5" name="Table 4">
            <a:extLst>
              <a:ext uri="{FF2B5EF4-FFF2-40B4-BE49-F238E27FC236}">
                <a16:creationId xmlns:a16="http://schemas.microsoft.com/office/drawing/2014/main" id="{5D0652BE-BB54-44F2-AB47-3DBD0A6E18E6}"/>
              </a:ext>
            </a:extLst>
          </p:cNvPr>
          <p:cNvGraphicFramePr>
            <a:graphicFrameLocks noGrp="1"/>
          </p:cNvGraphicFramePr>
          <p:nvPr>
            <p:extLst>
              <p:ext uri="{D42A27DB-BD31-4B8C-83A1-F6EECF244321}">
                <p14:modId xmlns:p14="http://schemas.microsoft.com/office/powerpoint/2010/main" val="2265823944"/>
              </p:ext>
            </p:extLst>
          </p:nvPr>
        </p:nvGraphicFramePr>
        <p:xfrm>
          <a:off x="86684" y="3278308"/>
          <a:ext cx="3864156" cy="2926080"/>
        </p:xfrm>
        <a:graphic>
          <a:graphicData uri="http://schemas.openxmlformats.org/drawingml/2006/table">
            <a:tbl>
              <a:tblPr firstRow="1" bandRow="1">
                <a:tableStyleId>{00A15C55-8517-42AA-B614-E9B94910E393}</a:tableStyleId>
              </a:tblPr>
              <a:tblGrid>
                <a:gridCol w="966039">
                  <a:extLst>
                    <a:ext uri="{9D8B030D-6E8A-4147-A177-3AD203B41FA5}">
                      <a16:colId xmlns:a16="http://schemas.microsoft.com/office/drawing/2014/main" val="2656912365"/>
                    </a:ext>
                  </a:extLst>
                </a:gridCol>
                <a:gridCol w="966039">
                  <a:extLst>
                    <a:ext uri="{9D8B030D-6E8A-4147-A177-3AD203B41FA5}">
                      <a16:colId xmlns:a16="http://schemas.microsoft.com/office/drawing/2014/main" val="1134155520"/>
                    </a:ext>
                  </a:extLst>
                </a:gridCol>
                <a:gridCol w="966039">
                  <a:extLst>
                    <a:ext uri="{9D8B030D-6E8A-4147-A177-3AD203B41FA5}">
                      <a16:colId xmlns:a16="http://schemas.microsoft.com/office/drawing/2014/main" val="2315120456"/>
                    </a:ext>
                  </a:extLst>
                </a:gridCol>
                <a:gridCol w="966039">
                  <a:extLst>
                    <a:ext uri="{9D8B030D-6E8A-4147-A177-3AD203B41FA5}">
                      <a16:colId xmlns:a16="http://schemas.microsoft.com/office/drawing/2014/main" val="2440191479"/>
                    </a:ext>
                  </a:extLst>
                </a:gridCol>
              </a:tblGrid>
              <a:tr h="347799">
                <a:tc gridSpan="4">
                  <a:txBody>
                    <a:bodyPr/>
                    <a:lstStyle/>
                    <a:p>
                      <a:pPr algn="ctr"/>
                      <a:r>
                        <a:rPr lang="en-US" dirty="0"/>
                        <a:t>Maximum Demand</a:t>
                      </a:r>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3863383645"/>
                  </a:ext>
                </a:extLst>
              </a:tr>
              <a:tr h="347799">
                <a:tc>
                  <a:txBody>
                    <a:bodyPr/>
                    <a:lstStyle/>
                    <a:p>
                      <a:pPr algn="ctr"/>
                      <a:r>
                        <a:rPr lang="en-US" dirty="0"/>
                        <a:t>A</a:t>
                      </a:r>
                      <a:endParaRPr lang="en-CA" dirty="0"/>
                    </a:p>
                  </a:txBody>
                  <a:tcPr/>
                </a:tc>
                <a:tc>
                  <a:txBody>
                    <a:bodyPr/>
                    <a:lstStyle/>
                    <a:p>
                      <a:pPr algn="ctr"/>
                      <a:r>
                        <a:rPr lang="en-US" dirty="0"/>
                        <a:t>B</a:t>
                      </a:r>
                      <a:endParaRPr lang="en-CA" dirty="0"/>
                    </a:p>
                  </a:txBody>
                  <a:tcPr/>
                </a:tc>
                <a:tc>
                  <a:txBody>
                    <a:bodyPr/>
                    <a:lstStyle/>
                    <a:p>
                      <a:pPr algn="ctr"/>
                      <a:r>
                        <a:rPr lang="en-US" dirty="0"/>
                        <a:t>C</a:t>
                      </a:r>
                      <a:endParaRPr lang="en-CA" dirty="0"/>
                    </a:p>
                  </a:txBody>
                  <a:tcPr/>
                </a:tc>
                <a:tc>
                  <a:txBody>
                    <a:bodyPr/>
                    <a:lstStyle/>
                    <a:p>
                      <a:pPr algn="ctr"/>
                      <a:r>
                        <a:rPr lang="en-US" dirty="0"/>
                        <a:t>D</a:t>
                      </a:r>
                      <a:endParaRPr lang="en-CA" dirty="0"/>
                    </a:p>
                  </a:txBody>
                  <a:tcPr/>
                </a:tc>
                <a:extLst>
                  <a:ext uri="{0D108BD9-81ED-4DB2-BD59-A6C34878D82A}">
                    <a16:rowId xmlns:a16="http://schemas.microsoft.com/office/drawing/2014/main" val="942702213"/>
                  </a:ext>
                </a:extLst>
              </a:tr>
              <a:tr h="347799">
                <a:tc>
                  <a:txBody>
                    <a:bodyPr/>
                    <a:lstStyle/>
                    <a:p>
                      <a:pPr algn="ctr"/>
                      <a:r>
                        <a:rPr lang="en-US" dirty="0"/>
                        <a:t>9</a:t>
                      </a:r>
                      <a:endParaRPr lang="en-CA" dirty="0"/>
                    </a:p>
                  </a:txBody>
                  <a:tcPr/>
                </a:tc>
                <a:tc>
                  <a:txBody>
                    <a:bodyPr/>
                    <a:lstStyle/>
                    <a:p>
                      <a:pPr algn="ctr"/>
                      <a:r>
                        <a:rPr lang="en-US" dirty="0"/>
                        <a:t>5</a:t>
                      </a:r>
                      <a:endParaRPr lang="en-CA" dirty="0"/>
                    </a:p>
                  </a:txBody>
                  <a:tcPr/>
                </a:tc>
                <a:tc>
                  <a:txBody>
                    <a:bodyPr/>
                    <a:lstStyle/>
                    <a:p>
                      <a:pPr algn="ctr"/>
                      <a:r>
                        <a:rPr lang="en-US" dirty="0"/>
                        <a:t>5</a:t>
                      </a:r>
                      <a:endParaRPr lang="en-CA" dirty="0"/>
                    </a:p>
                  </a:txBody>
                  <a:tcPr/>
                </a:tc>
                <a:tc>
                  <a:txBody>
                    <a:bodyPr/>
                    <a:lstStyle/>
                    <a:p>
                      <a:pPr algn="ctr"/>
                      <a:r>
                        <a:rPr lang="en-US" dirty="0"/>
                        <a:t>5</a:t>
                      </a:r>
                      <a:endParaRPr lang="en-CA" dirty="0"/>
                    </a:p>
                  </a:txBody>
                  <a:tcPr/>
                </a:tc>
                <a:extLst>
                  <a:ext uri="{0D108BD9-81ED-4DB2-BD59-A6C34878D82A}">
                    <a16:rowId xmlns:a16="http://schemas.microsoft.com/office/drawing/2014/main" val="1611371577"/>
                  </a:ext>
                </a:extLst>
              </a:tr>
              <a:tr h="347799">
                <a:tc>
                  <a:txBody>
                    <a:bodyPr/>
                    <a:lstStyle/>
                    <a:p>
                      <a:pPr algn="ctr"/>
                      <a:r>
                        <a:rPr lang="en-US" dirty="0"/>
                        <a:t>2</a:t>
                      </a:r>
                      <a:endParaRPr lang="en-CA" dirty="0"/>
                    </a:p>
                  </a:txBody>
                  <a:tcPr/>
                </a:tc>
                <a:tc>
                  <a:txBody>
                    <a:bodyPr/>
                    <a:lstStyle/>
                    <a:p>
                      <a:pPr algn="ctr"/>
                      <a:r>
                        <a:rPr lang="en-US" dirty="0"/>
                        <a:t>2</a:t>
                      </a:r>
                      <a:endParaRPr lang="en-CA" dirty="0"/>
                    </a:p>
                  </a:txBody>
                  <a:tcPr/>
                </a:tc>
                <a:tc>
                  <a:txBody>
                    <a:bodyPr/>
                    <a:lstStyle/>
                    <a:p>
                      <a:pPr algn="ctr"/>
                      <a:r>
                        <a:rPr lang="en-US" dirty="0"/>
                        <a:t>3</a:t>
                      </a:r>
                      <a:endParaRPr lang="en-CA" dirty="0"/>
                    </a:p>
                  </a:txBody>
                  <a:tcPr/>
                </a:tc>
                <a:tc>
                  <a:txBody>
                    <a:bodyPr/>
                    <a:lstStyle/>
                    <a:p>
                      <a:pPr algn="ctr"/>
                      <a:r>
                        <a:rPr lang="en-US" dirty="0"/>
                        <a:t>3</a:t>
                      </a:r>
                      <a:endParaRPr lang="en-CA" dirty="0"/>
                    </a:p>
                  </a:txBody>
                  <a:tcPr/>
                </a:tc>
                <a:extLst>
                  <a:ext uri="{0D108BD9-81ED-4DB2-BD59-A6C34878D82A}">
                    <a16:rowId xmlns:a16="http://schemas.microsoft.com/office/drawing/2014/main" val="1466826759"/>
                  </a:ext>
                </a:extLst>
              </a:tr>
              <a:tr h="347799">
                <a:tc>
                  <a:txBody>
                    <a:bodyPr/>
                    <a:lstStyle/>
                    <a:p>
                      <a:pPr algn="ctr"/>
                      <a:r>
                        <a:rPr lang="en-US" dirty="0"/>
                        <a:t>7</a:t>
                      </a:r>
                      <a:endParaRPr lang="en-CA" dirty="0"/>
                    </a:p>
                  </a:txBody>
                  <a:tcPr/>
                </a:tc>
                <a:tc>
                  <a:txBody>
                    <a:bodyPr/>
                    <a:lstStyle/>
                    <a:p>
                      <a:pPr algn="ctr"/>
                      <a:r>
                        <a:rPr lang="en-US" dirty="0"/>
                        <a:t>5</a:t>
                      </a:r>
                      <a:endParaRPr lang="en-CA" dirty="0"/>
                    </a:p>
                  </a:txBody>
                  <a:tcPr/>
                </a:tc>
                <a:tc>
                  <a:txBody>
                    <a:bodyPr/>
                    <a:lstStyle/>
                    <a:p>
                      <a:pPr algn="ctr"/>
                      <a:r>
                        <a:rPr lang="en-US" dirty="0"/>
                        <a:t>4</a:t>
                      </a:r>
                      <a:endParaRPr lang="en-CA" dirty="0"/>
                    </a:p>
                  </a:txBody>
                  <a:tcPr/>
                </a:tc>
                <a:tc>
                  <a:txBody>
                    <a:bodyPr/>
                    <a:lstStyle/>
                    <a:p>
                      <a:pPr algn="ctr"/>
                      <a:r>
                        <a:rPr lang="en-US" dirty="0"/>
                        <a:t>4</a:t>
                      </a:r>
                      <a:endParaRPr lang="en-CA" dirty="0"/>
                    </a:p>
                  </a:txBody>
                  <a:tcPr/>
                </a:tc>
                <a:extLst>
                  <a:ext uri="{0D108BD9-81ED-4DB2-BD59-A6C34878D82A}">
                    <a16:rowId xmlns:a16="http://schemas.microsoft.com/office/drawing/2014/main" val="1728398083"/>
                  </a:ext>
                </a:extLst>
              </a:tr>
              <a:tr h="347799">
                <a:tc>
                  <a:txBody>
                    <a:bodyPr/>
                    <a:lstStyle/>
                    <a:p>
                      <a:pPr algn="ctr"/>
                      <a:r>
                        <a:rPr lang="en-US" dirty="0"/>
                        <a:t>3</a:t>
                      </a:r>
                      <a:endParaRPr lang="en-CA" dirty="0"/>
                    </a:p>
                  </a:txBody>
                  <a:tcPr/>
                </a:tc>
                <a:tc>
                  <a:txBody>
                    <a:bodyPr/>
                    <a:lstStyle/>
                    <a:p>
                      <a:pPr algn="ctr"/>
                      <a:r>
                        <a:rPr lang="en-US" dirty="0"/>
                        <a:t>3</a:t>
                      </a:r>
                      <a:endParaRPr lang="en-CA" dirty="0"/>
                    </a:p>
                  </a:txBody>
                  <a:tcPr/>
                </a:tc>
                <a:tc>
                  <a:txBody>
                    <a:bodyPr/>
                    <a:lstStyle/>
                    <a:p>
                      <a:pPr algn="ctr"/>
                      <a:r>
                        <a:rPr lang="en-US" dirty="0"/>
                        <a:t>3</a:t>
                      </a:r>
                      <a:endParaRPr lang="en-CA" dirty="0"/>
                    </a:p>
                  </a:txBody>
                  <a:tcPr/>
                </a:tc>
                <a:tc>
                  <a:txBody>
                    <a:bodyPr/>
                    <a:lstStyle/>
                    <a:p>
                      <a:pPr algn="ctr"/>
                      <a:r>
                        <a:rPr lang="en-US" dirty="0"/>
                        <a:t>2</a:t>
                      </a:r>
                      <a:endParaRPr lang="en-CA" dirty="0"/>
                    </a:p>
                  </a:txBody>
                  <a:tcPr/>
                </a:tc>
                <a:extLst>
                  <a:ext uri="{0D108BD9-81ED-4DB2-BD59-A6C34878D82A}">
                    <a16:rowId xmlns:a16="http://schemas.microsoft.com/office/drawing/2014/main" val="2655989142"/>
                  </a:ext>
                </a:extLst>
              </a:tr>
              <a:tr h="347799">
                <a:tc>
                  <a:txBody>
                    <a:bodyPr/>
                    <a:lstStyle/>
                    <a:p>
                      <a:pPr algn="ctr"/>
                      <a:r>
                        <a:rPr lang="en-US" dirty="0"/>
                        <a:t>5</a:t>
                      </a:r>
                      <a:endParaRPr lang="en-CA" dirty="0"/>
                    </a:p>
                  </a:txBody>
                  <a:tcPr/>
                </a:tc>
                <a:tc>
                  <a:txBody>
                    <a:bodyPr/>
                    <a:lstStyle/>
                    <a:p>
                      <a:pPr algn="ctr"/>
                      <a:r>
                        <a:rPr lang="en-US" dirty="0"/>
                        <a:t>2</a:t>
                      </a:r>
                      <a:endParaRPr lang="en-CA" dirty="0"/>
                    </a:p>
                  </a:txBody>
                  <a:tcPr/>
                </a:tc>
                <a:tc>
                  <a:txBody>
                    <a:bodyPr/>
                    <a:lstStyle/>
                    <a:p>
                      <a:pPr algn="ctr"/>
                      <a:r>
                        <a:rPr lang="en-US" dirty="0"/>
                        <a:t>2</a:t>
                      </a:r>
                      <a:endParaRPr lang="en-CA" dirty="0"/>
                    </a:p>
                  </a:txBody>
                  <a:tcPr/>
                </a:tc>
                <a:tc>
                  <a:txBody>
                    <a:bodyPr/>
                    <a:lstStyle/>
                    <a:p>
                      <a:pPr algn="ctr"/>
                      <a:r>
                        <a:rPr lang="en-US" dirty="0"/>
                        <a:t>1</a:t>
                      </a:r>
                      <a:endParaRPr lang="en-CA" dirty="0"/>
                    </a:p>
                  </a:txBody>
                  <a:tcPr/>
                </a:tc>
                <a:extLst>
                  <a:ext uri="{0D108BD9-81ED-4DB2-BD59-A6C34878D82A}">
                    <a16:rowId xmlns:a16="http://schemas.microsoft.com/office/drawing/2014/main" val="1225674288"/>
                  </a:ext>
                </a:extLst>
              </a:tr>
              <a:tr h="347799">
                <a:tc>
                  <a:txBody>
                    <a:bodyPr/>
                    <a:lstStyle/>
                    <a:p>
                      <a:pPr algn="ctr"/>
                      <a:r>
                        <a:rPr lang="en-US" dirty="0"/>
                        <a:t>4</a:t>
                      </a:r>
                      <a:endParaRPr lang="en-CA" dirty="0"/>
                    </a:p>
                  </a:txBody>
                  <a:tcPr/>
                </a:tc>
                <a:tc>
                  <a:txBody>
                    <a:bodyPr/>
                    <a:lstStyle/>
                    <a:p>
                      <a:pPr algn="ctr"/>
                      <a:r>
                        <a:rPr lang="en-US" dirty="0"/>
                        <a:t>4</a:t>
                      </a:r>
                      <a:endParaRPr lang="en-CA" dirty="0"/>
                    </a:p>
                  </a:txBody>
                  <a:tcPr/>
                </a:tc>
                <a:tc>
                  <a:txBody>
                    <a:bodyPr/>
                    <a:lstStyle/>
                    <a:p>
                      <a:pPr algn="ctr"/>
                      <a:r>
                        <a:rPr lang="en-US" dirty="0"/>
                        <a:t>4</a:t>
                      </a:r>
                      <a:endParaRPr lang="en-CA" dirty="0"/>
                    </a:p>
                  </a:txBody>
                  <a:tcPr/>
                </a:tc>
                <a:tc>
                  <a:txBody>
                    <a:bodyPr/>
                    <a:lstStyle/>
                    <a:p>
                      <a:pPr algn="ctr"/>
                      <a:r>
                        <a:rPr lang="en-US" dirty="0"/>
                        <a:t>4</a:t>
                      </a:r>
                      <a:endParaRPr lang="en-CA" dirty="0"/>
                    </a:p>
                  </a:txBody>
                  <a:tcPr/>
                </a:tc>
                <a:extLst>
                  <a:ext uri="{0D108BD9-81ED-4DB2-BD59-A6C34878D82A}">
                    <a16:rowId xmlns:a16="http://schemas.microsoft.com/office/drawing/2014/main" val="2282410570"/>
                  </a:ext>
                </a:extLst>
              </a:tr>
            </a:tbl>
          </a:graphicData>
        </a:graphic>
      </p:graphicFrame>
      <p:graphicFrame>
        <p:nvGraphicFramePr>
          <p:cNvPr id="6" name="Table 4">
            <a:extLst>
              <a:ext uri="{FF2B5EF4-FFF2-40B4-BE49-F238E27FC236}">
                <a16:creationId xmlns:a16="http://schemas.microsoft.com/office/drawing/2014/main" id="{F73875F2-C667-4034-94B3-9F0935240511}"/>
              </a:ext>
            </a:extLst>
          </p:cNvPr>
          <p:cNvGraphicFramePr>
            <a:graphicFrameLocks noGrp="1"/>
          </p:cNvGraphicFramePr>
          <p:nvPr>
            <p:extLst>
              <p:ext uri="{D42A27DB-BD31-4B8C-83A1-F6EECF244321}">
                <p14:modId xmlns:p14="http://schemas.microsoft.com/office/powerpoint/2010/main" val="1030471080"/>
              </p:ext>
            </p:extLst>
          </p:nvPr>
        </p:nvGraphicFramePr>
        <p:xfrm>
          <a:off x="8836869" y="3293299"/>
          <a:ext cx="3041944" cy="2926080"/>
        </p:xfrm>
        <a:graphic>
          <a:graphicData uri="http://schemas.openxmlformats.org/drawingml/2006/table">
            <a:tbl>
              <a:tblPr firstRow="1" bandRow="1">
                <a:tableStyleId>{21E4AEA4-8DFA-4A89-87EB-49C32662AFE0}</a:tableStyleId>
              </a:tblPr>
              <a:tblGrid>
                <a:gridCol w="760486">
                  <a:extLst>
                    <a:ext uri="{9D8B030D-6E8A-4147-A177-3AD203B41FA5}">
                      <a16:colId xmlns:a16="http://schemas.microsoft.com/office/drawing/2014/main" val="2656912365"/>
                    </a:ext>
                  </a:extLst>
                </a:gridCol>
                <a:gridCol w="760486">
                  <a:extLst>
                    <a:ext uri="{9D8B030D-6E8A-4147-A177-3AD203B41FA5}">
                      <a16:colId xmlns:a16="http://schemas.microsoft.com/office/drawing/2014/main" val="1134155520"/>
                    </a:ext>
                  </a:extLst>
                </a:gridCol>
                <a:gridCol w="760486">
                  <a:extLst>
                    <a:ext uri="{9D8B030D-6E8A-4147-A177-3AD203B41FA5}">
                      <a16:colId xmlns:a16="http://schemas.microsoft.com/office/drawing/2014/main" val="2315120456"/>
                    </a:ext>
                  </a:extLst>
                </a:gridCol>
                <a:gridCol w="760486">
                  <a:extLst>
                    <a:ext uri="{9D8B030D-6E8A-4147-A177-3AD203B41FA5}">
                      <a16:colId xmlns:a16="http://schemas.microsoft.com/office/drawing/2014/main" val="2440191479"/>
                    </a:ext>
                  </a:extLst>
                </a:gridCol>
              </a:tblGrid>
              <a:tr h="347799">
                <a:tc gridSpan="4">
                  <a:txBody>
                    <a:bodyPr/>
                    <a:lstStyle/>
                    <a:p>
                      <a:pPr algn="ctr"/>
                      <a:r>
                        <a:rPr lang="en-US" dirty="0"/>
                        <a:t>Need</a:t>
                      </a:r>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2811797101"/>
                  </a:ext>
                </a:extLst>
              </a:tr>
              <a:tr h="347799">
                <a:tc>
                  <a:txBody>
                    <a:bodyPr/>
                    <a:lstStyle/>
                    <a:p>
                      <a:pPr algn="ctr"/>
                      <a:r>
                        <a:rPr lang="en-US" dirty="0"/>
                        <a:t>A</a:t>
                      </a:r>
                      <a:endParaRPr lang="en-CA" dirty="0"/>
                    </a:p>
                  </a:txBody>
                  <a:tcPr/>
                </a:tc>
                <a:tc>
                  <a:txBody>
                    <a:bodyPr/>
                    <a:lstStyle/>
                    <a:p>
                      <a:pPr algn="ctr"/>
                      <a:r>
                        <a:rPr lang="en-US" dirty="0"/>
                        <a:t>B</a:t>
                      </a:r>
                      <a:endParaRPr lang="en-CA" dirty="0"/>
                    </a:p>
                  </a:txBody>
                  <a:tcPr/>
                </a:tc>
                <a:tc>
                  <a:txBody>
                    <a:bodyPr/>
                    <a:lstStyle/>
                    <a:p>
                      <a:pPr algn="ctr"/>
                      <a:r>
                        <a:rPr lang="en-US" dirty="0"/>
                        <a:t>C</a:t>
                      </a:r>
                      <a:endParaRPr lang="en-CA" dirty="0"/>
                    </a:p>
                  </a:txBody>
                  <a:tcPr/>
                </a:tc>
                <a:tc>
                  <a:txBody>
                    <a:bodyPr/>
                    <a:lstStyle/>
                    <a:p>
                      <a:pPr algn="ctr"/>
                      <a:r>
                        <a:rPr lang="en-US" dirty="0"/>
                        <a:t>D</a:t>
                      </a:r>
                      <a:endParaRPr lang="en-CA" dirty="0"/>
                    </a:p>
                  </a:txBody>
                  <a:tcPr/>
                </a:tc>
                <a:extLst>
                  <a:ext uri="{0D108BD9-81ED-4DB2-BD59-A6C34878D82A}">
                    <a16:rowId xmlns:a16="http://schemas.microsoft.com/office/drawing/2014/main" val="942702213"/>
                  </a:ext>
                </a:extLst>
              </a:tr>
              <a:tr h="347799">
                <a:tc>
                  <a:txBody>
                    <a:bodyPr/>
                    <a:lstStyle/>
                    <a:p>
                      <a:pPr algn="ctr"/>
                      <a:r>
                        <a:rPr lang="en-US" dirty="0"/>
                        <a:t>7</a:t>
                      </a:r>
                      <a:endParaRPr lang="en-CA" dirty="0"/>
                    </a:p>
                  </a:txBody>
                  <a:tcPr/>
                </a:tc>
                <a:tc>
                  <a:txBody>
                    <a:bodyPr/>
                    <a:lstStyle/>
                    <a:p>
                      <a:pPr algn="ctr"/>
                      <a:r>
                        <a:rPr lang="en-US" dirty="0"/>
                        <a:t>5</a:t>
                      </a:r>
                      <a:endParaRPr lang="en-CA" dirty="0"/>
                    </a:p>
                  </a:txBody>
                  <a:tcPr/>
                </a:tc>
                <a:tc>
                  <a:txBody>
                    <a:bodyPr/>
                    <a:lstStyle/>
                    <a:p>
                      <a:pPr algn="ctr"/>
                      <a:r>
                        <a:rPr lang="en-US" dirty="0"/>
                        <a:t>3</a:t>
                      </a:r>
                      <a:endParaRPr lang="en-CA" dirty="0"/>
                    </a:p>
                  </a:txBody>
                  <a:tcPr/>
                </a:tc>
                <a:tc>
                  <a:txBody>
                    <a:bodyPr/>
                    <a:lstStyle/>
                    <a:p>
                      <a:pPr algn="ctr"/>
                      <a:r>
                        <a:rPr lang="en-US" dirty="0"/>
                        <a:t>4</a:t>
                      </a:r>
                      <a:endParaRPr lang="en-CA" dirty="0"/>
                    </a:p>
                  </a:txBody>
                  <a:tcPr/>
                </a:tc>
                <a:extLst>
                  <a:ext uri="{0D108BD9-81ED-4DB2-BD59-A6C34878D82A}">
                    <a16:rowId xmlns:a16="http://schemas.microsoft.com/office/drawing/2014/main" val="1611371577"/>
                  </a:ext>
                </a:extLst>
              </a:tr>
              <a:tr h="347799">
                <a:tc>
                  <a:txBody>
                    <a:bodyPr/>
                    <a:lstStyle/>
                    <a:p>
                      <a:pPr algn="ctr"/>
                      <a:r>
                        <a:rPr lang="en-US" dirty="0"/>
                        <a:t>2</a:t>
                      </a:r>
                      <a:endParaRPr lang="en-CA" dirty="0"/>
                    </a:p>
                  </a:txBody>
                  <a:tcPr/>
                </a:tc>
                <a:tc>
                  <a:txBody>
                    <a:bodyPr/>
                    <a:lstStyle/>
                    <a:p>
                      <a:pPr algn="ctr"/>
                      <a:r>
                        <a:rPr lang="en-US" dirty="0"/>
                        <a:t>1</a:t>
                      </a:r>
                      <a:endParaRPr lang="en-CA" dirty="0"/>
                    </a:p>
                  </a:txBody>
                  <a:tcPr/>
                </a:tc>
                <a:tc>
                  <a:txBody>
                    <a:bodyPr/>
                    <a:lstStyle/>
                    <a:p>
                      <a:pPr algn="ctr"/>
                      <a:r>
                        <a:rPr lang="en-US" dirty="0"/>
                        <a:t>2</a:t>
                      </a:r>
                      <a:endParaRPr lang="en-CA" dirty="0"/>
                    </a:p>
                  </a:txBody>
                  <a:tcPr/>
                </a:tc>
                <a:tc>
                  <a:txBody>
                    <a:bodyPr/>
                    <a:lstStyle/>
                    <a:p>
                      <a:pPr algn="ctr"/>
                      <a:r>
                        <a:rPr lang="en-US" dirty="0"/>
                        <a:t>2</a:t>
                      </a:r>
                      <a:endParaRPr lang="en-CA" dirty="0"/>
                    </a:p>
                  </a:txBody>
                  <a:tcPr/>
                </a:tc>
                <a:extLst>
                  <a:ext uri="{0D108BD9-81ED-4DB2-BD59-A6C34878D82A}">
                    <a16:rowId xmlns:a16="http://schemas.microsoft.com/office/drawing/2014/main" val="1466826759"/>
                  </a:ext>
                </a:extLst>
              </a:tr>
              <a:tr h="347799">
                <a:tc>
                  <a:txBody>
                    <a:bodyPr/>
                    <a:lstStyle/>
                    <a:p>
                      <a:pPr algn="ctr"/>
                      <a:r>
                        <a:rPr lang="en-US" dirty="0"/>
                        <a:t>3</a:t>
                      </a:r>
                      <a:endParaRPr lang="en-CA" dirty="0"/>
                    </a:p>
                  </a:txBody>
                  <a:tcPr/>
                </a:tc>
                <a:tc>
                  <a:txBody>
                    <a:bodyPr/>
                    <a:lstStyle/>
                    <a:p>
                      <a:pPr algn="ctr"/>
                      <a:r>
                        <a:rPr lang="en-US" dirty="0"/>
                        <a:t>4</a:t>
                      </a:r>
                      <a:endParaRPr lang="en-CA" dirty="0"/>
                    </a:p>
                  </a:txBody>
                  <a:tcPr/>
                </a:tc>
                <a:tc>
                  <a:txBody>
                    <a:bodyPr/>
                    <a:lstStyle/>
                    <a:p>
                      <a:pPr algn="ctr"/>
                      <a:r>
                        <a:rPr lang="en-US" dirty="0"/>
                        <a:t>4</a:t>
                      </a:r>
                      <a:endParaRPr lang="en-CA" dirty="0"/>
                    </a:p>
                  </a:txBody>
                  <a:tcPr/>
                </a:tc>
                <a:tc>
                  <a:txBody>
                    <a:bodyPr/>
                    <a:lstStyle/>
                    <a:p>
                      <a:pPr algn="ctr"/>
                      <a:r>
                        <a:rPr lang="en-US" dirty="0"/>
                        <a:t>2</a:t>
                      </a:r>
                      <a:endParaRPr lang="en-CA" dirty="0"/>
                    </a:p>
                  </a:txBody>
                  <a:tcPr/>
                </a:tc>
                <a:extLst>
                  <a:ext uri="{0D108BD9-81ED-4DB2-BD59-A6C34878D82A}">
                    <a16:rowId xmlns:a16="http://schemas.microsoft.com/office/drawing/2014/main" val="1728398083"/>
                  </a:ext>
                </a:extLst>
              </a:tr>
              <a:tr h="347799">
                <a:tc>
                  <a:txBody>
                    <a:bodyPr/>
                    <a:lstStyle/>
                    <a:p>
                      <a:pPr algn="ctr"/>
                      <a:r>
                        <a:rPr lang="en-US" dirty="0"/>
                        <a:t>2</a:t>
                      </a:r>
                      <a:endParaRPr lang="en-CA" dirty="0"/>
                    </a:p>
                  </a:txBody>
                  <a:tcPr/>
                </a:tc>
                <a:tc>
                  <a:txBody>
                    <a:bodyPr/>
                    <a:lstStyle/>
                    <a:p>
                      <a:pPr algn="ctr"/>
                      <a:r>
                        <a:rPr lang="en-US" dirty="0"/>
                        <a:t>3</a:t>
                      </a:r>
                      <a:endParaRPr lang="en-CA" dirty="0"/>
                    </a:p>
                  </a:txBody>
                  <a:tcPr/>
                </a:tc>
                <a:tc>
                  <a:txBody>
                    <a:bodyPr/>
                    <a:lstStyle/>
                    <a:p>
                      <a:pPr algn="ctr"/>
                      <a:r>
                        <a:rPr lang="en-US" dirty="0"/>
                        <a:t>3</a:t>
                      </a:r>
                      <a:endParaRPr lang="en-CA" dirty="0"/>
                    </a:p>
                  </a:txBody>
                  <a:tcPr/>
                </a:tc>
                <a:tc>
                  <a:txBody>
                    <a:bodyPr/>
                    <a:lstStyle/>
                    <a:p>
                      <a:pPr algn="ctr"/>
                      <a:r>
                        <a:rPr lang="en-US" dirty="0"/>
                        <a:t>1</a:t>
                      </a:r>
                      <a:endParaRPr lang="en-CA" dirty="0"/>
                    </a:p>
                  </a:txBody>
                  <a:tcPr/>
                </a:tc>
                <a:extLst>
                  <a:ext uri="{0D108BD9-81ED-4DB2-BD59-A6C34878D82A}">
                    <a16:rowId xmlns:a16="http://schemas.microsoft.com/office/drawing/2014/main" val="2655989142"/>
                  </a:ext>
                </a:extLst>
              </a:tr>
              <a:tr h="347799">
                <a:tc>
                  <a:txBody>
                    <a:bodyPr/>
                    <a:lstStyle/>
                    <a:p>
                      <a:pPr algn="ctr"/>
                      <a:r>
                        <a:rPr lang="en-US" dirty="0"/>
                        <a:t>4</a:t>
                      </a:r>
                      <a:endParaRPr lang="en-CA" dirty="0"/>
                    </a:p>
                  </a:txBody>
                  <a:tcPr/>
                </a:tc>
                <a:tc>
                  <a:txBody>
                    <a:bodyPr/>
                    <a:lstStyle/>
                    <a:p>
                      <a:pPr algn="ctr"/>
                      <a:r>
                        <a:rPr lang="en-US" dirty="0"/>
                        <a:t>1</a:t>
                      </a:r>
                      <a:endParaRPr lang="en-CA" dirty="0"/>
                    </a:p>
                  </a:txBody>
                  <a:tcPr/>
                </a:tc>
                <a:tc>
                  <a:txBody>
                    <a:bodyPr/>
                    <a:lstStyle/>
                    <a:p>
                      <a:pPr algn="ctr"/>
                      <a:r>
                        <a:rPr lang="en-US" dirty="0"/>
                        <a:t>2</a:t>
                      </a:r>
                      <a:endParaRPr lang="en-CA" dirty="0"/>
                    </a:p>
                  </a:txBody>
                  <a:tcPr/>
                </a:tc>
                <a:tc>
                  <a:txBody>
                    <a:bodyPr/>
                    <a:lstStyle/>
                    <a:p>
                      <a:pPr algn="ctr"/>
                      <a:r>
                        <a:rPr lang="en-US" dirty="0"/>
                        <a:t>1</a:t>
                      </a:r>
                      <a:endParaRPr lang="en-CA" dirty="0"/>
                    </a:p>
                  </a:txBody>
                  <a:tcPr/>
                </a:tc>
                <a:extLst>
                  <a:ext uri="{0D108BD9-81ED-4DB2-BD59-A6C34878D82A}">
                    <a16:rowId xmlns:a16="http://schemas.microsoft.com/office/drawing/2014/main" val="1225674288"/>
                  </a:ext>
                </a:extLst>
              </a:tr>
              <a:tr h="347799">
                <a:tc>
                  <a:txBody>
                    <a:bodyPr/>
                    <a:lstStyle/>
                    <a:p>
                      <a:pPr algn="ctr"/>
                      <a:r>
                        <a:rPr lang="en-US" dirty="0"/>
                        <a:t>3</a:t>
                      </a:r>
                      <a:endParaRPr lang="en-CA" dirty="0"/>
                    </a:p>
                  </a:txBody>
                  <a:tcPr/>
                </a:tc>
                <a:tc>
                  <a:txBody>
                    <a:bodyPr/>
                    <a:lstStyle/>
                    <a:p>
                      <a:pPr algn="ctr"/>
                      <a:r>
                        <a:rPr lang="en-US" dirty="0"/>
                        <a:t>4</a:t>
                      </a:r>
                      <a:endParaRPr lang="en-CA" dirty="0"/>
                    </a:p>
                  </a:txBody>
                  <a:tcPr/>
                </a:tc>
                <a:tc>
                  <a:txBody>
                    <a:bodyPr/>
                    <a:lstStyle/>
                    <a:p>
                      <a:pPr algn="ctr"/>
                      <a:r>
                        <a:rPr lang="en-US" dirty="0"/>
                        <a:t>3</a:t>
                      </a:r>
                      <a:endParaRPr lang="en-CA" dirty="0"/>
                    </a:p>
                  </a:txBody>
                  <a:tcPr/>
                </a:tc>
                <a:tc>
                  <a:txBody>
                    <a:bodyPr/>
                    <a:lstStyle/>
                    <a:p>
                      <a:pPr algn="ctr"/>
                      <a:r>
                        <a:rPr lang="en-US" dirty="0"/>
                        <a:t>3</a:t>
                      </a:r>
                      <a:endParaRPr lang="en-CA" dirty="0"/>
                    </a:p>
                  </a:txBody>
                  <a:tcPr/>
                </a:tc>
                <a:extLst>
                  <a:ext uri="{0D108BD9-81ED-4DB2-BD59-A6C34878D82A}">
                    <a16:rowId xmlns:a16="http://schemas.microsoft.com/office/drawing/2014/main" val="2282410570"/>
                  </a:ext>
                </a:extLst>
              </a:tr>
            </a:tbl>
          </a:graphicData>
        </a:graphic>
      </p:graphicFrame>
      <p:cxnSp>
        <p:nvCxnSpPr>
          <p:cNvPr id="10" name="Straight Connector 9">
            <a:extLst>
              <a:ext uri="{FF2B5EF4-FFF2-40B4-BE49-F238E27FC236}">
                <a16:creationId xmlns:a16="http://schemas.microsoft.com/office/drawing/2014/main" id="{C992D965-43E1-4B97-BA03-B7EC14893514}"/>
              </a:ext>
            </a:extLst>
          </p:cNvPr>
          <p:cNvCxnSpPr>
            <a:cxnSpLocks/>
          </p:cNvCxnSpPr>
          <p:nvPr/>
        </p:nvCxnSpPr>
        <p:spPr>
          <a:xfrm>
            <a:off x="4066614" y="4741348"/>
            <a:ext cx="3103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5B5140F-4234-4FC6-A63B-2D26D667BE29}"/>
              </a:ext>
            </a:extLst>
          </p:cNvPr>
          <p:cNvCxnSpPr>
            <a:cxnSpLocks/>
          </p:cNvCxnSpPr>
          <p:nvPr/>
        </p:nvCxnSpPr>
        <p:spPr>
          <a:xfrm>
            <a:off x="8388991" y="4576326"/>
            <a:ext cx="3251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4BE2381-6FA5-452F-AECB-A36DF3B6B14E}"/>
              </a:ext>
            </a:extLst>
          </p:cNvPr>
          <p:cNvCxnSpPr>
            <a:cxnSpLocks/>
          </p:cNvCxnSpPr>
          <p:nvPr/>
        </p:nvCxnSpPr>
        <p:spPr>
          <a:xfrm>
            <a:off x="8388991" y="4768582"/>
            <a:ext cx="3251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4859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AE4729B-4096-4B23-ACF0-1F314C1B180C}"/>
              </a:ext>
            </a:extLst>
          </p:cNvPr>
          <p:cNvPicPr>
            <a:picLocks noChangeAspect="1"/>
          </p:cNvPicPr>
          <p:nvPr/>
        </p:nvPicPr>
        <p:blipFill rotWithShape="1">
          <a:blip r:embed="rId2"/>
          <a:srcRect l="6317" t="7781" r="3966" b="2"/>
          <a:stretch/>
        </p:blipFill>
        <p:spPr>
          <a:xfrm>
            <a:off x="5402510" y="1272955"/>
            <a:ext cx="4502189" cy="2898322"/>
          </a:xfrm>
          <a:prstGeom prst="rect">
            <a:avLst/>
          </a:prstGeom>
        </p:spPr>
      </p:pic>
      <p:sp>
        <p:nvSpPr>
          <p:cNvPr id="2" name="Title 1">
            <a:extLst>
              <a:ext uri="{FF2B5EF4-FFF2-40B4-BE49-F238E27FC236}">
                <a16:creationId xmlns:a16="http://schemas.microsoft.com/office/drawing/2014/main" id="{A7F78731-5093-4A31-A7A2-5B486E852C8E}"/>
              </a:ext>
            </a:extLst>
          </p:cNvPr>
          <p:cNvSpPr>
            <a:spLocks noGrp="1"/>
          </p:cNvSpPr>
          <p:nvPr>
            <p:ph type="title"/>
          </p:nvPr>
        </p:nvSpPr>
        <p:spPr/>
        <p:txBody>
          <a:bodyPr/>
          <a:lstStyle/>
          <a:p>
            <a:r>
              <a:rPr lang="en-US" dirty="0"/>
              <a:t>Banker’s Algorithm Exercise – C</a:t>
            </a:r>
            <a:endParaRPr lang="en-CA" dirty="0"/>
          </a:p>
        </p:txBody>
      </p:sp>
      <p:sp>
        <p:nvSpPr>
          <p:cNvPr id="3" name="Content Placeholder 2">
            <a:extLst>
              <a:ext uri="{FF2B5EF4-FFF2-40B4-BE49-F238E27FC236}">
                <a16:creationId xmlns:a16="http://schemas.microsoft.com/office/drawing/2014/main" id="{8E56813A-59E2-4D61-AA7E-1B12E7111206}"/>
              </a:ext>
            </a:extLst>
          </p:cNvPr>
          <p:cNvSpPr>
            <a:spLocks noGrp="1"/>
          </p:cNvSpPr>
          <p:nvPr>
            <p:ph idx="1"/>
          </p:nvPr>
        </p:nvSpPr>
        <p:spPr>
          <a:xfrm>
            <a:off x="838200" y="1825625"/>
            <a:ext cx="4564310" cy="4351338"/>
          </a:xfrm>
        </p:spPr>
        <p:txBody>
          <a:bodyPr/>
          <a:lstStyle/>
          <a:p>
            <a:r>
              <a:rPr lang="en-US" dirty="0"/>
              <a:t>C - Show that the current state is safe, that is, show a safe sequence of processes.</a:t>
            </a:r>
          </a:p>
          <a:p>
            <a:r>
              <a:rPr lang="en-US" dirty="0"/>
              <a:t>Check if safe by using this algorithm:</a:t>
            </a:r>
          </a:p>
          <a:p>
            <a:pPr lvl="1"/>
            <a:r>
              <a:rPr lang="en-US" dirty="0"/>
              <a:t>If (need &lt;= available) then run</a:t>
            </a:r>
          </a:p>
          <a:p>
            <a:pPr lvl="1"/>
            <a:r>
              <a:rPr lang="en-US" dirty="0"/>
              <a:t>Else if (need &gt; available) then don’t run (move on to the next process)</a:t>
            </a:r>
          </a:p>
          <a:p>
            <a:endParaRPr lang="en-CA" dirty="0"/>
          </a:p>
        </p:txBody>
      </p:sp>
      <p:graphicFrame>
        <p:nvGraphicFramePr>
          <p:cNvPr id="5" name="Table 4">
            <a:extLst>
              <a:ext uri="{FF2B5EF4-FFF2-40B4-BE49-F238E27FC236}">
                <a16:creationId xmlns:a16="http://schemas.microsoft.com/office/drawing/2014/main" id="{E6A3D398-785E-4006-A801-D0AC7259E39B}"/>
              </a:ext>
            </a:extLst>
          </p:cNvPr>
          <p:cNvGraphicFramePr>
            <a:graphicFrameLocks noGrp="1"/>
          </p:cNvGraphicFramePr>
          <p:nvPr>
            <p:extLst>
              <p:ext uri="{D42A27DB-BD31-4B8C-83A1-F6EECF244321}">
                <p14:modId xmlns:p14="http://schemas.microsoft.com/office/powerpoint/2010/main" val="3884866116"/>
              </p:ext>
            </p:extLst>
          </p:nvPr>
        </p:nvGraphicFramePr>
        <p:xfrm>
          <a:off x="9748304" y="3711080"/>
          <a:ext cx="2338264" cy="2926080"/>
        </p:xfrm>
        <a:graphic>
          <a:graphicData uri="http://schemas.openxmlformats.org/drawingml/2006/table">
            <a:tbl>
              <a:tblPr firstRow="1" bandRow="1">
                <a:tableStyleId>{00A15C55-8517-42AA-B614-E9B94910E393}</a:tableStyleId>
              </a:tblPr>
              <a:tblGrid>
                <a:gridCol w="584566">
                  <a:extLst>
                    <a:ext uri="{9D8B030D-6E8A-4147-A177-3AD203B41FA5}">
                      <a16:colId xmlns:a16="http://schemas.microsoft.com/office/drawing/2014/main" val="2656912365"/>
                    </a:ext>
                  </a:extLst>
                </a:gridCol>
                <a:gridCol w="584566">
                  <a:extLst>
                    <a:ext uri="{9D8B030D-6E8A-4147-A177-3AD203B41FA5}">
                      <a16:colId xmlns:a16="http://schemas.microsoft.com/office/drawing/2014/main" val="1134155520"/>
                    </a:ext>
                  </a:extLst>
                </a:gridCol>
                <a:gridCol w="584566">
                  <a:extLst>
                    <a:ext uri="{9D8B030D-6E8A-4147-A177-3AD203B41FA5}">
                      <a16:colId xmlns:a16="http://schemas.microsoft.com/office/drawing/2014/main" val="2315120456"/>
                    </a:ext>
                  </a:extLst>
                </a:gridCol>
                <a:gridCol w="584566">
                  <a:extLst>
                    <a:ext uri="{9D8B030D-6E8A-4147-A177-3AD203B41FA5}">
                      <a16:colId xmlns:a16="http://schemas.microsoft.com/office/drawing/2014/main" val="2440191479"/>
                    </a:ext>
                  </a:extLst>
                </a:gridCol>
              </a:tblGrid>
              <a:tr h="226482">
                <a:tc gridSpan="4">
                  <a:txBody>
                    <a:bodyPr/>
                    <a:lstStyle/>
                    <a:p>
                      <a:pPr algn="ctr"/>
                      <a:r>
                        <a:rPr lang="en-US" dirty="0"/>
                        <a:t>Need</a:t>
                      </a:r>
                      <a:endParaRPr lang="en-CA" dirty="0"/>
                    </a:p>
                  </a:txBody>
                  <a:tcPr/>
                </a:tc>
                <a:tc hMerge="1">
                  <a:txBody>
                    <a:bodyPr/>
                    <a:lstStyle/>
                    <a:p>
                      <a:endParaRPr lang="en-CA" dirty="0"/>
                    </a:p>
                  </a:txBody>
                  <a:tcPr/>
                </a:tc>
                <a:tc hMerge="1">
                  <a:txBody>
                    <a:bodyPr/>
                    <a:lstStyle/>
                    <a:p>
                      <a:endParaRPr lang="en-CA" dirty="0"/>
                    </a:p>
                  </a:txBody>
                  <a:tcPr/>
                </a:tc>
                <a:tc hMerge="1">
                  <a:txBody>
                    <a:bodyPr/>
                    <a:lstStyle/>
                    <a:p>
                      <a:endParaRPr lang="en-CA" dirty="0"/>
                    </a:p>
                  </a:txBody>
                  <a:tcPr/>
                </a:tc>
                <a:extLst>
                  <a:ext uri="{0D108BD9-81ED-4DB2-BD59-A6C34878D82A}">
                    <a16:rowId xmlns:a16="http://schemas.microsoft.com/office/drawing/2014/main" val="2811797101"/>
                  </a:ext>
                </a:extLst>
              </a:tr>
              <a:tr h="294301">
                <a:tc>
                  <a:txBody>
                    <a:bodyPr/>
                    <a:lstStyle/>
                    <a:p>
                      <a:pPr algn="ctr"/>
                      <a:r>
                        <a:rPr lang="en-US" dirty="0"/>
                        <a:t>A</a:t>
                      </a:r>
                      <a:endParaRPr lang="en-CA" dirty="0"/>
                    </a:p>
                  </a:txBody>
                  <a:tcPr/>
                </a:tc>
                <a:tc>
                  <a:txBody>
                    <a:bodyPr/>
                    <a:lstStyle/>
                    <a:p>
                      <a:pPr algn="ctr"/>
                      <a:r>
                        <a:rPr lang="en-US" dirty="0"/>
                        <a:t>B</a:t>
                      </a:r>
                      <a:endParaRPr lang="en-CA" dirty="0"/>
                    </a:p>
                  </a:txBody>
                  <a:tcPr/>
                </a:tc>
                <a:tc>
                  <a:txBody>
                    <a:bodyPr/>
                    <a:lstStyle/>
                    <a:p>
                      <a:pPr algn="ctr"/>
                      <a:r>
                        <a:rPr lang="en-US" dirty="0"/>
                        <a:t>C</a:t>
                      </a:r>
                      <a:endParaRPr lang="en-CA" dirty="0"/>
                    </a:p>
                  </a:txBody>
                  <a:tcPr/>
                </a:tc>
                <a:tc>
                  <a:txBody>
                    <a:bodyPr/>
                    <a:lstStyle/>
                    <a:p>
                      <a:pPr algn="ctr"/>
                      <a:r>
                        <a:rPr lang="en-US" dirty="0"/>
                        <a:t>D</a:t>
                      </a:r>
                      <a:endParaRPr lang="en-CA" dirty="0"/>
                    </a:p>
                  </a:txBody>
                  <a:tcPr/>
                </a:tc>
                <a:extLst>
                  <a:ext uri="{0D108BD9-81ED-4DB2-BD59-A6C34878D82A}">
                    <a16:rowId xmlns:a16="http://schemas.microsoft.com/office/drawing/2014/main" val="942702213"/>
                  </a:ext>
                </a:extLst>
              </a:tr>
              <a:tr h="294301">
                <a:tc>
                  <a:txBody>
                    <a:bodyPr/>
                    <a:lstStyle/>
                    <a:p>
                      <a:pPr algn="ctr"/>
                      <a:r>
                        <a:rPr lang="en-US" dirty="0"/>
                        <a:t>7</a:t>
                      </a:r>
                      <a:endParaRPr lang="en-CA" dirty="0"/>
                    </a:p>
                  </a:txBody>
                  <a:tcPr/>
                </a:tc>
                <a:tc>
                  <a:txBody>
                    <a:bodyPr/>
                    <a:lstStyle/>
                    <a:p>
                      <a:pPr algn="ctr"/>
                      <a:r>
                        <a:rPr lang="en-US" dirty="0"/>
                        <a:t>5</a:t>
                      </a:r>
                      <a:endParaRPr lang="en-CA" dirty="0"/>
                    </a:p>
                  </a:txBody>
                  <a:tcPr/>
                </a:tc>
                <a:tc>
                  <a:txBody>
                    <a:bodyPr/>
                    <a:lstStyle/>
                    <a:p>
                      <a:pPr algn="ctr"/>
                      <a:r>
                        <a:rPr lang="en-US" dirty="0"/>
                        <a:t>3</a:t>
                      </a:r>
                      <a:endParaRPr lang="en-CA" dirty="0"/>
                    </a:p>
                  </a:txBody>
                  <a:tcPr/>
                </a:tc>
                <a:tc>
                  <a:txBody>
                    <a:bodyPr/>
                    <a:lstStyle/>
                    <a:p>
                      <a:pPr algn="ctr"/>
                      <a:r>
                        <a:rPr lang="en-US" dirty="0"/>
                        <a:t>4</a:t>
                      </a:r>
                      <a:endParaRPr lang="en-CA" dirty="0"/>
                    </a:p>
                  </a:txBody>
                  <a:tcPr/>
                </a:tc>
                <a:extLst>
                  <a:ext uri="{0D108BD9-81ED-4DB2-BD59-A6C34878D82A}">
                    <a16:rowId xmlns:a16="http://schemas.microsoft.com/office/drawing/2014/main" val="1611371577"/>
                  </a:ext>
                </a:extLst>
              </a:tr>
              <a:tr h="294301">
                <a:tc>
                  <a:txBody>
                    <a:bodyPr/>
                    <a:lstStyle/>
                    <a:p>
                      <a:pPr algn="ctr"/>
                      <a:r>
                        <a:rPr lang="en-US" dirty="0"/>
                        <a:t>2</a:t>
                      </a:r>
                      <a:endParaRPr lang="en-CA" dirty="0"/>
                    </a:p>
                  </a:txBody>
                  <a:tcPr/>
                </a:tc>
                <a:tc>
                  <a:txBody>
                    <a:bodyPr/>
                    <a:lstStyle/>
                    <a:p>
                      <a:pPr algn="ctr"/>
                      <a:r>
                        <a:rPr lang="en-US" dirty="0"/>
                        <a:t>1</a:t>
                      </a:r>
                      <a:endParaRPr lang="en-CA" dirty="0"/>
                    </a:p>
                  </a:txBody>
                  <a:tcPr/>
                </a:tc>
                <a:tc>
                  <a:txBody>
                    <a:bodyPr/>
                    <a:lstStyle/>
                    <a:p>
                      <a:pPr algn="ctr"/>
                      <a:r>
                        <a:rPr lang="en-US" dirty="0"/>
                        <a:t>2</a:t>
                      </a:r>
                      <a:endParaRPr lang="en-CA" dirty="0"/>
                    </a:p>
                  </a:txBody>
                  <a:tcPr/>
                </a:tc>
                <a:tc>
                  <a:txBody>
                    <a:bodyPr/>
                    <a:lstStyle/>
                    <a:p>
                      <a:pPr algn="ctr"/>
                      <a:r>
                        <a:rPr lang="en-US" dirty="0"/>
                        <a:t>2</a:t>
                      </a:r>
                      <a:endParaRPr lang="en-CA" dirty="0"/>
                    </a:p>
                  </a:txBody>
                  <a:tcPr/>
                </a:tc>
                <a:extLst>
                  <a:ext uri="{0D108BD9-81ED-4DB2-BD59-A6C34878D82A}">
                    <a16:rowId xmlns:a16="http://schemas.microsoft.com/office/drawing/2014/main" val="1466826759"/>
                  </a:ext>
                </a:extLst>
              </a:tr>
              <a:tr h="294301">
                <a:tc>
                  <a:txBody>
                    <a:bodyPr/>
                    <a:lstStyle/>
                    <a:p>
                      <a:pPr algn="ctr"/>
                      <a:r>
                        <a:rPr lang="en-US" dirty="0"/>
                        <a:t>3</a:t>
                      </a:r>
                      <a:endParaRPr lang="en-CA" dirty="0"/>
                    </a:p>
                  </a:txBody>
                  <a:tcPr/>
                </a:tc>
                <a:tc>
                  <a:txBody>
                    <a:bodyPr/>
                    <a:lstStyle/>
                    <a:p>
                      <a:pPr algn="ctr"/>
                      <a:r>
                        <a:rPr lang="en-US" dirty="0"/>
                        <a:t>4</a:t>
                      </a:r>
                      <a:endParaRPr lang="en-CA" dirty="0"/>
                    </a:p>
                  </a:txBody>
                  <a:tcPr/>
                </a:tc>
                <a:tc>
                  <a:txBody>
                    <a:bodyPr/>
                    <a:lstStyle/>
                    <a:p>
                      <a:pPr algn="ctr"/>
                      <a:r>
                        <a:rPr lang="en-US" dirty="0"/>
                        <a:t>4</a:t>
                      </a:r>
                      <a:endParaRPr lang="en-CA" dirty="0"/>
                    </a:p>
                  </a:txBody>
                  <a:tcPr/>
                </a:tc>
                <a:tc>
                  <a:txBody>
                    <a:bodyPr/>
                    <a:lstStyle/>
                    <a:p>
                      <a:pPr algn="ctr"/>
                      <a:r>
                        <a:rPr lang="en-US" dirty="0"/>
                        <a:t>2</a:t>
                      </a:r>
                      <a:endParaRPr lang="en-CA" dirty="0"/>
                    </a:p>
                  </a:txBody>
                  <a:tcPr/>
                </a:tc>
                <a:extLst>
                  <a:ext uri="{0D108BD9-81ED-4DB2-BD59-A6C34878D82A}">
                    <a16:rowId xmlns:a16="http://schemas.microsoft.com/office/drawing/2014/main" val="1728398083"/>
                  </a:ext>
                </a:extLst>
              </a:tr>
              <a:tr h="294301">
                <a:tc>
                  <a:txBody>
                    <a:bodyPr/>
                    <a:lstStyle/>
                    <a:p>
                      <a:pPr algn="ctr"/>
                      <a:r>
                        <a:rPr lang="en-US" dirty="0"/>
                        <a:t>2</a:t>
                      </a:r>
                      <a:endParaRPr lang="en-CA" dirty="0"/>
                    </a:p>
                  </a:txBody>
                  <a:tcPr/>
                </a:tc>
                <a:tc>
                  <a:txBody>
                    <a:bodyPr/>
                    <a:lstStyle/>
                    <a:p>
                      <a:pPr algn="ctr"/>
                      <a:r>
                        <a:rPr lang="en-US" dirty="0"/>
                        <a:t>3</a:t>
                      </a:r>
                      <a:endParaRPr lang="en-CA" dirty="0"/>
                    </a:p>
                  </a:txBody>
                  <a:tcPr/>
                </a:tc>
                <a:tc>
                  <a:txBody>
                    <a:bodyPr/>
                    <a:lstStyle/>
                    <a:p>
                      <a:pPr algn="ctr"/>
                      <a:r>
                        <a:rPr lang="en-US" dirty="0"/>
                        <a:t>3</a:t>
                      </a:r>
                      <a:endParaRPr lang="en-CA" dirty="0"/>
                    </a:p>
                  </a:txBody>
                  <a:tcPr/>
                </a:tc>
                <a:tc>
                  <a:txBody>
                    <a:bodyPr/>
                    <a:lstStyle/>
                    <a:p>
                      <a:pPr algn="ctr"/>
                      <a:r>
                        <a:rPr lang="en-US" dirty="0"/>
                        <a:t>1</a:t>
                      </a:r>
                      <a:endParaRPr lang="en-CA" dirty="0"/>
                    </a:p>
                  </a:txBody>
                  <a:tcPr/>
                </a:tc>
                <a:extLst>
                  <a:ext uri="{0D108BD9-81ED-4DB2-BD59-A6C34878D82A}">
                    <a16:rowId xmlns:a16="http://schemas.microsoft.com/office/drawing/2014/main" val="2655989142"/>
                  </a:ext>
                </a:extLst>
              </a:tr>
              <a:tr h="294301">
                <a:tc>
                  <a:txBody>
                    <a:bodyPr/>
                    <a:lstStyle/>
                    <a:p>
                      <a:pPr algn="ctr"/>
                      <a:r>
                        <a:rPr lang="en-US" dirty="0"/>
                        <a:t>4</a:t>
                      </a:r>
                      <a:endParaRPr lang="en-CA" dirty="0"/>
                    </a:p>
                  </a:txBody>
                  <a:tcPr/>
                </a:tc>
                <a:tc>
                  <a:txBody>
                    <a:bodyPr/>
                    <a:lstStyle/>
                    <a:p>
                      <a:pPr algn="ctr"/>
                      <a:r>
                        <a:rPr lang="en-US" dirty="0"/>
                        <a:t>1</a:t>
                      </a:r>
                      <a:endParaRPr lang="en-CA" dirty="0"/>
                    </a:p>
                  </a:txBody>
                  <a:tcPr/>
                </a:tc>
                <a:tc>
                  <a:txBody>
                    <a:bodyPr/>
                    <a:lstStyle/>
                    <a:p>
                      <a:pPr algn="ctr"/>
                      <a:r>
                        <a:rPr lang="en-US" dirty="0"/>
                        <a:t>2</a:t>
                      </a:r>
                      <a:endParaRPr lang="en-CA" dirty="0"/>
                    </a:p>
                  </a:txBody>
                  <a:tcPr/>
                </a:tc>
                <a:tc>
                  <a:txBody>
                    <a:bodyPr/>
                    <a:lstStyle/>
                    <a:p>
                      <a:pPr algn="ctr"/>
                      <a:r>
                        <a:rPr lang="en-US" dirty="0"/>
                        <a:t>1</a:t>
                      </a:r>
                      <a:endParaRPr lang="en-CA" dirty="0"/>
                    </a:p>
                  </a:txBody>
                  <a:tcPr/>
                </a:tc>
                <a:extLst>
                  <a:ext uri="{0D108BD9-81ED-4DB2-BD59-A6C34878D82A}">
                    <a16:rowId xmlns:a16="http://schemas.microsoft.com/office/drawing/2014/main" val="1225674288"/>
                  </a:ext>
                </a:extLst>
              </a:tr>
              <a:tr h="294301">
                <a:tc>
                  <a:txBody>
                    <a:bodyPr/>
                    <a:lstStyle/>
                    <a:p>
                      <a:pPr algn="ctr"/>
                      <a:r>
                        <a:rPr lang="en-US" dirty="0"/>
                        <a:t>3</a:t>
                      </a:r>
                      <a:endParaRPr lang="en-CA" dirty="0"/>
                    </a:p>
                  </a:txBody>
                  <a:tcPr/>
                </a:tc>
                <a:tc>
                  <a:txBody>
                    <a:bodyPr/>
                    <a:lstStyle/>
                    <a:p>
                      <a:pPr algn="ctr"/>
                      <a:r>
                        <a:rPr lang="en-US" dirty="0"/>
                        <a:t>4</a:t>
                      </a:r>
                      <a:endParaRPr lang="en-CA" dirty="0"/>
                    </a:p>
                  </a:txBody>
                  <a:tcPr/>
                </a:tc>
                <a:tc>
                  <a:txBody>
                    <a:bodyPr/>
                    <a:lstStyle/>
                    <a:p>
                      <a:pPr algn="ctr"/>
                      <a:r>
                        <a:rPr lang="en-US" dirty="0"/>
                        <a:t>3</a:t>
                      </a:r>
                      <a:endParaRPr lang="en-CA" dirty="0"/>
                    </a:p>
                  </a:txBody>
                  <a:tcPr/>
                </a:tc>
                <a:tc>
                  <a:txBody>
                    <a:bodyPr/>
                    <a:lstStyle/>
                    <a:p>
                      <a:pPr algn="ctr"/>
                      <a:r>
                        <a:rPr lang="en-US" dirty="0"/>
                        <a:t>3</a:t>
                      </a:r>
                      <a:endParaRPr lang="en-CA" dirty="0"/>
                    </a:p>
                  </a:txBody>
                  <a:tcPr/>
                </a:tc>
                <a:extLst>
                  <a:ext uri="{0D108BD9-81ED-4DB2-BD59-A6C34878D82A}">
                    <a16:rowId xmlns:a16="http://schemas.microsoft.com/office/drawing/2014/main" val="2282410570"/>
                  </a:ext>
                </a:extLst>
              </a:tr>
            </a:tbl>
          </a:graphicData>
        </a:graphic>
      </p:graphicFrame>
    </p:spTree>
    <p:extLst>
      <p:ext uri="{BB962C8B-B14F-4D97-AF65-F5344CB8AC3E}">
        <p14:creationId xmlns:p14="http://schemas.microsoft.com/office/powerpoint/2010/main" val="5479698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36A2D-9716-4C4D-8DEF-083399170F87}"/>
              </a:ext>
            </a:extLst>
          </p:cNvPr>
          <p:cNvSpPr>
            <a:spLocks noGrp="1"/>
          </p:cNvSpPr>
          <p:nvPr>
            <p:ph type="title"/>
          </p:nvPr>
        </p:nvSpPr>
        <p:spPr/>
        <p:txBody>
          <a:bodyPr/>
          <a:lstStyle/>
          <a:p>
            <a:r>
              <a:rPr lang="en-US" dirty="0"/>
              <a:t>Banker’s Algorithm Exercise – D</a:t>
            </a:r>
            <a:endParaRPr lang="en-CA" dirty="0"/>
          </a:p>
        </p:txBody>
      </p:sp>
      <p:sp>
        <p:nvSpPr>
          <p:cNvPr id="3" name="Content Placeholder 2">
            <a:extLst>
              <a:ext uri="{FF2B5EF4-FFF2-40B4-BE49-F238E27FC236}">
                <a16:creationId xmlns:a16="http://schemas.microsoft.com/office/drawing/2014/main" id="{83AD4912-5D34-4657-BD4F-F971EAAF24E6}"/>
              </a:ext>
            </a:extLst>
          </p:cNvPr>
          <p:cNvSpPr>
            <a:spLocks noGrp="1"/>
          </p:cNvSpPr>
          <p:nvPr>
            <p:ph idx="1"/>
          </p:nvPr>
        </p:nvSpPr>
        <p:spPr>
          <a:xfrm>
            <a:off x="838200" y="1825625"/>
            <a:ext cx="11216951" cy="1076195"/>
          </a:xfrm>
        </p:spPr>
        <p:txBody>
          <a:bodyPr>
            <a:normAutofit/>
          </a:bodyPr>
          <a:lstStyle/>
          <a:p>
            <a:pPr marL="0" indent="0">
              <a:buNone/>
            </a:pPr>
            <a:r>
              <a:rPr lang="en-GB" sz="2000" dirty="0"/>
              <a:t>D - Given the request (3,2,3,3) from process P5, should this request be granted? Why?</a:t>
            </a:r>
          </a:p>
          <a:p>
            <a:r>
              <a:rPr lang="en-GB" sz="2000" dirty="0"/>
              <a:t>We should not grant this request because the new matrix allocation, the new need matrix, and the available resources would be (respectively from left to right):</a:t>
            </a:r>
          </a:p>
          <a:p>
            <a:endParaRPr lang="en-CA" sz="2000" dirty="0"/>
          </a:p>
        </p:txBody>
      </p:sp>
      <p:pic>
        <p:nvPicPr>
          <p:cNvPr id="7" name="Picture 6">
            <a:extLst>
              <a:ext uri="{FF2B5EF4-FFF2-40B4-BE49-F238E27FC236}">
                <a16:creationId xmlns:a16="http://schemas.microsoft.com/office/drawing/2014/main" id="{D6081E9E-65E2-4ACE-A115-50043836EFE3}"/>
              </a:ext>
            </a:extLst>
          </p:cNvPr>
          <p:cNvPicPr>
            <a:picLocks noChangeAspect="1"/>
          </p:cNvPicPr>
          <p:nvPr/>
        </p:nvPicPr>
        <p:blipFill rotWithShape="1">
          <a:blip r:embed="rId2"/>
          <a:srcRect l="-358" t="13477" r="358"/>
          <a:stretch/>
        </p:blipFill>
        <p:spPr>
          <a:xfrm>
            <a:off x="467360" y="3566911"/>
            <a:ext cx="2833945" cy="2412780"/>
          </a:xfrm>
          <a:prstGeom prst="rect">
            <a:avLst/>
          </a:prstGeom>
        </p:spPr>
      </p:pic>
      <p:pic>
        <p:nvPicPr>
          <p:cNvPr id="8" name="Picture 7">
            <a:extLst>
              <a:ext uri="{FF2B5EF4-FFF2-40B4-BE49-F238E27FC236}">
                <a16:creationId xmlns:a16="http://schemas.microsoft.com/office/drawing/2014/main" id="{56095612-CF40-489D-8CA3-37E1946B01DF}"/>
              </a:ext>
            </a:extLst>
          </p:cNvPr>
          <p:cNvPicPr>
            <a:picLocks noChangeAspect="1"/>
          </p:cNvPicPr>
          <p:nvPr/>
        </p:nvPicPr>
        <p:blipFill>
          <a:blip r:embed="rId3"/>
          <a:stretch>
            <a:fillRect/>
          </a:stretch>
        </p:blipFill>
        <p:spPr>
          <a:xfrm>
            <a:off x="3573145" y="3566912"/>
            <a:ext cx="2833945" cy="2412779"/>
          </a:xfrm>
          <a:prstGeom prst="rect">
            <a:avLst/>
          </a:prstGeom>
        </p:spPr>
      </p:pic>
      <p:pic>
        <p:nvPicPr>
          <p:cNvPr id="9" name="Picture 8">
            <a:extLst>
              <a:ext uri="{FF2B5EF4-FFF2-40B4-BE49-F238E27FC236}">
                <a16:creationId xmlns:a16="http://schemas.microsoft.com/office/drawing/2014/main" id="{684F691F-ACA2-4D24-9CFB-E20E0670A665}"/>
              </a:ext>
            </a:extLst>
          </p:cNvPr>
          <p:cNvPicPr>
            <a:picLocks noChangeAspect="1"/>
          </p:cNvPicPr>
          <p:nvPr/>
        </p:nvPicPr>
        <p:blipFill>
          <a:blip r:embed="rId4"/>
          <a:stretch>
            <a:fillRect/>
          </a:stretch>
        </p:blipFill>
        <p:spPr>
          <a:xfrm>
            <a:off x="6893534" y="4433996"/>
            <a:ext cx="4674870" cy="678610"/>
          </a:xfrm>
          <a:prstGeom prst="rect">
            <a:avLst/>
          </a:prstGeom>
        </p:spPr>
      </p:pic>
    </p:spTree>
    <p:extLst>
      <p:ext uri="{BB962C8B-B14F-4D97-AF65-F5344CB8AC3E}">
        <p14:creationId xmlns:p14="http://schemas.microsoft.com/office/powerpoint/2010/main" val="2484187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87C1E-92D9-4CAF-969A-2D3851855A50}"/>
              </a:ext>
            </a:extLst>
          </p:cNvPr>
          <p:cNvSpPr>
            <a:spLocks noGrp="1"/>
          </p:cNvSpPr>
          <p:nvPr>
            <p:ph type="title"/>
          </p:nvPr>
        </p:nvSpPr>
        <p:spPr/>
        <p:txBody>
          <a:bodyPr/>
          <a:lstStyle/>
          <a:p>
            <a:r>
              <a:rPr lang="en-US" dirty="0"/>
              <a:t>Midterm Information</a:t>
            </a:r>
            <a:endParaRPr lang="en-CA" dirty="0"/>
          </a:p>
        </p:txBody>
      </p:sp>
      <p:sp>
        <p:nvSpPr>
          <p:cNvPr id="3" name="Content Placeholder 2">
            <a:extLst>
              <a:ext uri="{FF2B5EF4-FFF2-40B4-BE49-F238E27FC236}">
                <a16:creationId xmlns:a16="http://schemas.microsoft.com/office/drawing/2014/main" id="{8B716678-4B99-4825-A8B8-DB76DD71D29C}"/>
              </a:ext>
            </a:extLst>
          </p:cNvPr>
          <p:cNvSpPr>
            <a:spLocks noGrp="1"/>
          </p:cNvSpPr>
          <p:nvPr>
            <p:ph idx="1"/>
          </p:nvPr>
        </p:nvSpPr>
        <p:spPr/>
        <p:txBody>
          <a:bodyPr/>
          <a:lstStyle/>
          <a:p>
            <a:r>
              <a:rPr lang="en-US" dirty="0"/>
              <a:t>We have a midterm next week.</a:t>
            </a:r>
            <a:endParaRPr lang="en-CA" dirty="0"/>
          </a:p>
        </p:txBody>
      </p:sp>
      <p:pic>
        <p:nvPicPr>
          <p:cNvPr id="1026" name="Picture 2" descr="Thats All Folks GIFs - Get the best GIF on GIPHY">
            <a:extLst>
              <a:ext uri="{FF2B5EF4-FFF2-40B4-BE49-F238E27FC236}">
                <a16:creationId xmlns:a16="http://schemas.microsoft.com/office/drawing/2014/main" id="{2FCDB885-1288-4071-B34D-D5EC1EEA51B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473294"/>
            <a:ext cx="476250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378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1E02DD-6EC5-497A-A275-464A0DCCC705}"/>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Blocked</a:t>
            </a:r>
            <a:endParaRPr lang="en-CA" sz="4000">
              <a:solidFill>
                <a:srgbClr val="FFFFFF"/>
              </a:solidFill>
            </a:endParaRPr>
          </a:p>
        </p:txBody>
      </p:sp>
      <p:sp>
        <p:nvSpPr>
          <p:cNvPr id="3" name="Content Placeholder 2">
            <a:extLst>
              <a:ext uri="{FF2B5EF4-FFF2-40B4-BE49-F238E27FC236}">
                <a16:creationId xmlns:a16="http://schemas.microsoft.com/office/drawing/2014/main" id="{48D681BE-D4DA-4FB1-86A1-046087386430}"/>
              </a:ext>
            </a:extLst>
          </p:cNvPr>
          <p:cNvSpPr>
            <a:spLocks noGrp="1"/>
          </p:cNvSpPr>
          <p:nvPr>
            <p:ph idx="1"/>
          </p:nvPr>
        </p:nvSpPr>
        <p:spPr>
          <a:xfrm>
            <a:off x="4810259" y="649480"/>
            <a:ext cx="6555347" cy="5546047"/>
          </a:xfrm>
        </p:spPr>
        <p:txBody>
          <a:bodyPr anchor="ctr">
            <a:normAutofit/>
          </a:bodyPr>
          <a:lstStyle/>
          <a:p>
            <a:r>
              <a:rPr lang="en-US" sz="2000"/>
              <a:t>We can tell if a process/thread is blocked on a resource allocation graph if one or more request edges directed from a process to a resource exist and the resource does not contain sufficient free units to satisfy all requests.</a:t>
            </a:r>
            <a:endParaRPr lang="en-CA" sz="2000"/>
          </a:p>
        </p:txBody>
      </p:sp>
    </p:spTree>
    <p:extLst>
      <p:ext uri="{BB962C8B-B14F-4D97-AF65-F5344CB8AC3E}">
        <p14:creationId xmlns:p14="http://schemas.microsoft.com/office/powerpoint/2010/main" val="21176844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E8AA50-60F6-4642-B844-C8ADBA80F7BD}"/>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Midterm General Information</a:t>
            </a:r>
            <a:endParaRPr lang="en-CA" sz="4000">
              <a:solidFill>
                <a:srgbClr val="FFFFFF"/>
              </a:solidFill>
            </a:endParaRPr>
          </a:p>
        </p:txBody>
      </p:sp>
      <p:sp>
        <p:nvSpPr>
          <p:cNvPr id="3" name="Content Placeholder 2">
            <a:extLst>
              <a:ext uri="{FF2B5EF4-FFF2-40B4-BE49-F238E27FC236}">
                <a16:creationId xmlns:a16="http://schemas.microsoft.com/office/drawing/2014/main" id="{2776E33B-ECD3-4BFE-9F25-70C034986EA2}"/>
              </a:ext>
            </a:extLst>
          </p:cNvPr>
          <p:cNvSpPr>
            <a:spLocks noGrp="1"/>
          </p:cNvSpPr>
          <p:nvPr>
            <p:ph idx="1"/>
          </p:nvPr>
        </p:nvSpPr>
        <p:spPr>
          <a:xfrm>
            <a:off x="4810259" y="649480"/>
            <a:ext cx="6555347" cy="5546047"/>
          </a:xfrm>
        </p:spPr>
        <p:txBody>
          <a:bodyPr anchor="ctr">
            <a:normAutofit/>
          </a:bodyPr>
          <a:lstStyle/>
          <a:p>
            <a:r>
              <a:rPr lang="en-US" sz="1900"/>
              <a:t>The midterm is scheduled to be conducted at 10AM EST on the 5</a:t>
            </a:r>
            <a:r>
              <a:rPr lang="en-US" sz="1900" baseline="30000"/>
              <a:t>th</a:t>
            </a:r>
            <a:r>
              <a:rPr lang="en-US" sz="1900"/>
              <a:t> of March.</a:t>
            </a:r>
          </a:p>
          <a:p>
            <a:r>
              <a:rPr lang="en-US" sz="1900"/>
              <a:t>The midterm will be released at 10AM and must be submitted by 12PM (noon).</a:t>
            </a:r>
          </a:p>
          <a:p>
            <a:pPr lvl="1"/>
            <a:r>
              <a:rPr lang="en-US" sz="1900"/>
              <a:t>A 2 point per minute late penalty will be applied if it is not submitted by 12PM.</a:t>
            </a:r>
          </a:p>
          <a:p>
            <a:r>
              <a:rPr lang="en-US" sz="1900" dirty="0"/>
              <a:t>Before the midterm begins, we will meet on MS Teams (NOT ZOOM) to discuss the instructions.</a:t>
            </a:r>
          </a:p>
          <a:p>
            <a:pPr lvl="1"/>
            <a:r>
              <a:rPr lang="en-US" sz="1900" dirty="0"/>
              <a:t>That meeting will begin at roughly 9:45AM. </a:t>
            </a:r>
          </a:p>
          <a:p>
            <a:pPr lvl="1"/>
            <a:r>
              <a:rPr lang="en-US" sz="1900" dirty="0"/>
              <a:t>Any questions you have during the midterm, you can ask me on MS Teams in a private chat or in the public meeting we are in.</a:t>
            </a:r>
          </a:p>
          <a:p>
            <a:pPr lvl="1"/>
            <a:r>
              <a:rPr lang="en-US" sz="1900" dirty="0"/>
              <a:t>Zoom does not offer us the ability to share content privately.</a:t>
            </a:r>
          </a:p>
          <a:p>
            <a:pPr lvl="1"/>
            <a:r>
              <a:rPr lang="en-US" sz="1900" dirty="0"/>
              <a:t>If I grant an extension on the midterm, it will be announced on MS Teams, so be sure to stay logged in.</a:t>
            </a:r>
          </a:p>
          <a:p>
            <a:pPr lvl="1"/>
            <a:r>
              <a:rPr lang="en-US" sz="1900" dirty="0"/>
              <a:t>I will not handle questions via email (too much of a delay).</a:t>
            </a:r>
          </a:p>
          <a:p>
            <a:endParaRPr lang="en-CA" sz="1900"/>
          </a:p>
        </p:txBody>
      </p:sp>
    </p:spTree>
    <p:extLst>
      <p:ext uri="{BB962C8B-B14F-4D97-AF65-F5344CB8AC3E}">
        <p14:creationId xmlns:p14="http://schemas.microsoft.com/office/powerpoint/2010/main" val="31302526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A282A-6499-4D0A-978F-AA0DCB2D8C97}"/>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Midterm General Information</a:t>
            </a:r>
            <a:endParaRPr lang="en-CA" sz="4000">
              <a:solidFill>
                <a:srgbClr val="FFFFFF"/>
              </a:solidFill>
            </a:endParaRPr>
          </a:p>
        </p:txBody>
      </p:sp>
      <p:sp>
        <p:nvSpPr>
          <p:cNvPr id="3" name="Content Placeholder 2">
            <a:extLst>
              <a:ext uri="{FF2B5EF4-FFF2-40B4-BE49-F238E27FC236}">
                <a16:creationId xmlns:a16="http://schemas.microsoft.com/office/drawing/2014/main" id="{FD38F5EE-E110-4F7A-B704-E9C1CD084D22}"/>
              </a:ext>
            </a:extLst>
          </p:cNvPr>
          <p:cNvSpPr>
            <a:spLocks noGrp="1"/>
          </p:cNvSpPr>
          <p:nvPr>
            <p:ph idx="1"/>
          </p:nvPr>
        </p:nvSpPr>
        <p:spPr>
          <a:xfrm>
            <a:off x="4810259" y="649480"/>
            <a:ext cx="6555347" cy="5546047"/>
          </a:xfrm>
        </p:spPr>
        <p:txBody>
          <a:bodyPr anchor="ctr">
            <a:normAutofit/>
          </a:bodyPr>
          <a:lstStyle/>
          <a:p>
            <a:r>
              <a:rPr lang="en-US" sz="2000"/>
              <a:t>What sort of questions can you expect?</a:t>
            </a:r>
          </a:p>
          <a:p>
            <a:pPr lvl="1"/>
            <a:r>
              <a:rPr lang="en-US" sz="2000"/>
              <a:t>You will have a mixture of theoretical questions in short answer format and calculation questions (similar the Banker’s Algorithm exercise we just went through). You will also have an exercise to complete in C.</a:t>
            </a:r>
          </a:p>
          <a:p>
            <a:pPr lvl="1"/>
            <a:r>
              <a:rPr lang="en-US" sz="2000"/>
              <a:t>Short answer questions can be satisfied with a paragraph or two with solid examples. </a:t>
            </a:r>
          </a:p>
          <a:p>
            <a:pPr lvl="1"/>
            <a:r>
              <a:rPr lang="en-US" sz="2000"/>
              <a:t>Some of the questions will require you to draw a diagram</a:t>
            </a:r>
          </a:p>
          <a:p>
            <a:pPr lvl="2"/>
            <a:r>
              <a:rPr lang="en-US" dirty="0"/>
              <a:t>Think of a scheduling question for example.</a:t>
            </a:r>
          </a:p>
          <a:p>
            <a:r>
              <a:rPr lang="en-US" sz="2000"/>
              <a:t>No handwriting/scanning is permitted.</a:t>
            </a:r>
          </a:p>
          <a:p>
            <a:r>
              <a:rPr lang="en-US" sz="2000"/>
              <a:t>You must show your steps/the formula that you used to explain your calculation questions, simply having the correct answer will not count.</a:t>
            </a:r>
          </a:p>
          <a:p>
            <a:endParaRPr lang="en-CA" sz="2000"/>
          </a:p>
        </p:txBody>
      </p:sp>
    </p:spTree>
    <p:extLst>
      <p:ext uri="{BB962C8B-B14F-4D97-AF65-F5344CB8AC3E}">
        <p14:creationId xmlns:p14="http://schemas.microsoft.com/office/powerpoint/2010/main" val="33259830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E494B-1069-4050-966B-669D0B2FDCE6}"/>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Midterm Content</a:t>
            </a:r>
            <a:endParaRPr lang="en-CA" sz="4000">
              <a:solidFill>
                <a:srgbClr val="FFFFFF"/>
              </a:solidFill>
            </a:endParaRPr>
          </a:p>
        </p:txBody>
      </p:sp>
      <p:sp>
        <p:nvSpPr>
          <p:cNvPr id="3" name="Content Placeholder 2">
            <a:extLst>
              <a:ext uri="{FF2B5EF4-FFF2-40B4-BE49-F238E27FC236}">
                <a16:creationId xmlns:a16="http://schemas.microsoft.com/office/drawing/2014/main" id="{F2E95BEC-C081-4448-B7C8-DBD8D356C485}"/>
              </a:ext>
            </a:extLst>
          </p:cNvPr>
          <p:cNvSpPr>
            <a:spLocks noGrp="1"/>
          </p:cNvSpPr>
          <p:nvPr>
            <p:ph idx="1"/>
          </p:nvPr>
        </p:nvSpPr>
        <p:spPr>
          <a:xfrm>
            <a:off x="4810259" y="649480"/>
            <a:ext cx="6555347" cy="5546047"/>
          </a:xfrm>
        </p:spPr>
        <p:txBody>
          <a:bodyPr anchor="ctr">
            <a:normAutofit/>
          </a:bodyPr>
          <a:lstStyle/>
          <a:p>
            <a:r>
              <a:rPr lang="en-US" sz="2000"/>
              <a:t>What is fair game?</a:t>
            </a:r>
          </a:p>
          <a:p>
            <a:pPr lvl="1"/>
            <a:r>
              <a:rPr lang="en-US" sz="2000"/>
              <a:t>Chapter 1 (Introduction)</a:t>
            </a:r>
          </a:p>
          <a:p>
            <a:pPr lvl="1"/>
            <a:r>
              <a:rPr lang="en-US" sz="2000"/>
              <a:t>Chapter 2 (Processes, Threads, &amp; Resources)</a:t>
            </a:r>
          </a:p>
          <a:p>
            <a:pPr lvl="1"/>
            <a:r>
              <a:rPr lang="en-US" sz="2000"/>
              <a:t>Chapter 3 (Scheduling)</a:t>
            </a:r>
          </a:p>
          <a:p>
            <a:pPr lvl="1"/>
            <a:r>
              <a:rPr lang="en-US" sz="2000"/>
              <a:t>Chapter 4 (Concurrency)</a:t>
            </a:r>
          </a:p>
          <a:p>
            <a:pPr lvl="1"/>
            <a:r>
              <a:rPr lang="en-US" sz="2000"/>
              <a:t>Chapter 5 (Deadlock)</a:t>
            </a:r>
          </a:p>
          <a:p>
            <a:pPr lvl="1"/>
            <a:r>
              <a:rPr lang="en-US" sz="2000"/>
              <a:t>Labs</a:t>
            </a:r>
          </a:p>
          <a:p>
            <a:pPr lvl="1"/>
            <a:r>
              <a:rPr lang="en-US" sz="2000"/>
              <a:t>Lecture Slides</a:t>
            </a:r>
          </a:p>
          <a:p>
            <a:pPr lvl="1"/>
            <a:r>
              <a:rPr lang="en-US" sz="2000"/>
              <a:t>Assignments</a:t>
            </a:r>
            <a:endParaRPr lang="en-CA" sz="2000"/>
          </a:p>
        </p:txBody>
      </p:sp>
    </p:spTree>
    <p:extLst>
      <p:ext uri="{BB962C8B-B14F-4D97-AF65-F5344CB8AC3E}">
        <p14:creationId xmlns:p14="http://schemas.microsoft.com/office/powerpoint/2010/main" val="32730505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14C875-9EC7-4A3F-80CF-3CE03992FE9D}"/>
              </a:ext>
            </a:extLst>
          </p:cNvPr>
          <p:cNvSpPr>
            <a:spLocks noGrp="1"/>
          </p:cNvSpPr>
          <p:nvPr>
            <p:ph type="title"/>
          </p:nvPr>
        </p:nvSpPr>
        <p:spPr>
          <a:xfrm>
            <a:off x="466722" y="586855"/>
            <a:ext cx="3201366" cy="3387497"/>
          </a:xfrm>
        </p:spPr>
        <p:txBody>
          <a:bodyPr anchor="b">
            <a:normAutofit/>
          </a:bodyPr>
          <a:lstStyle/>
          <a:p>
            <a:pPr algn="r"/>
            <a:r>
              <a:rPr lang="en-CA" sz="4000">
                <a:solidFill>
                  <a:srgbClr val="FFFFFF"/>
                </a:solidFill>
              </a:rPr>
              <a:t>Midterm Office Hours</a:t>
            </a:r>
          </a:p>
        </p:txBody>
      </p:sp>
      <p:sp>
        <p:nvSpPr>
          <p:cNvPr id="3" name="Content Placeholder 2">
            <a:extLst>
              <a:ext uri="{FF2B5EF4-FFF2-40B4-BE49-F238E27FC236}">
                <a16:creationId xmlns:a16="http://schemas.microsoft.com/office/drawing/2014/main" id="{FD057028-CDCD-40B6-BDFC-AA4FB6B7C539}"/>
              </a:ext>
            </a:extLst>
          </p:cNvPr>
          <p:cNvSpPr>
            <a:spLocks noGrp="1"/>
          </p:cNvSpPr>
          <p:nvPr>
            <p:ph idx="1"/>
          </p:nvPr>
        </p:nvSpPr>
        <p:spPr>
          <a:xfrm>
            <a:off x="4810259" y="649480"/>
            <a:ext cx="6555347" cy="5546047"/>
          </a:xfrm>
        </p:spPr>
        <p:txBody>
          <a:bodyPr anchor="ctr">
            <a:normAutofit/>
          </a:bodyPr>
          <a:lstStyle/>
          <a:p>
            <a:r>
              <a:rPr lang="en-US" sz="2000"/>
              <a:t>I will make myself more available before the midterm as usual; to make sure all your questions are answered.</a:t>
            </a:r>
          </a:p>
          <a:p>
            <a:r>
              <a:rPr lang="en-US" sz="2000"/>
              <a:t>The extra office hours for the midterm are Wednesday March 3rd 2-4PM </a:t>
            </a:r>
            <a:r>
              <a:rPr lang="en-US" sz="2000" b="1"/>
              <a:t>AND</a:t>
            </a:r>
            <a:r>
              <a:rPr lang="en-US" sz="2000"/>
              <a:t> Friday March 5</a:t>
            </a:r>
            <a:r>
              <a:rPr lang="en-US" sz="2000" baseline="30000"/>
              <a:t>th</a:t>
            </a:r>
            <a:r>
              <a:rPr lang="en-US" sz="2000"/>
              <a:t> at 9AM-9:45AM if you have any last minute questions.</a:t>
            </a:r>
          </a:p>
          <a:p>
            <a:endParaRPr lang="en-CA" sz="2000"/>
          </a:p>
        </p:txBody>
      </p:sp>
    </p:spTree>
    <p:extLst>
      <p:ext uri="{BB962C8B-B14F-4D97-AF65-F5344CB8AC3E}">
        <p14:creationId xmlns:p14="http://schemas.microsoft.com/office/powerpoint/2010/main" val="40544304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1F1D8-3417-4477-84DE-D52416B7BA09}"/>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Midterm Academic Dishonesty</a:t>
            </a:r>
            <a:endParaRPr lang="en-CA" sz="4000">
              <a:solidFill>
                <a:srgbClr val="FFFFFF"/>
              </a:solidFill>
            </a:endParaRPr>
          </a:p>
        </p:txBody>
      </p:sp>
      <p:sp>
        <p:nvSpPr>
          <p:cNvPr id="3" name="Content Placeholder 2">
            <a:extLst>
              <a:ext uri="{FF2B5EF4-FFF2-40B4-BE49-F238E27FC236}">
                <a16:creationId xmlns:a16="http://schemas.microsoft.com/office/drawing/2014/main" id="{EFABC632-1253-4094-9839-2B9769DC27A2}"/>
              </a:ext>
            </a:extLst>
          </p:cNvPr>
          <p:cNvSpPr>
            <a:spLocks noGrp="1"/>
          </p:cNvSpPr>
          <p:nvPr>
            <p:ph idx="1"/>
          </p:nvPr>
        </p:nvSpPr>
        <p:spPr>
          <a:xfrm>
            <a:off x="4810259" y="649480"/>
            <a:ext cx="6555347" cy="5546047"/>
          </a:xfrm>
        </p:spPr>
        <p:txBody>
          <a:bodyPr anchor="ctr">
            <a:normAutofit/>
          </a:bodyPr>
          <a:lstStyle/>
          <a:p>
            <a:r>
              <a:rPr lang="en-US" sz="2000"/>
              <a:t>Versioning</a:t>
            </a:r>
          </a:p>
          <a:p>
            <a:r>
              <a:rPr lang="en-US" sz="2000"/>
              <a:t>Plagiarism Scans</a:t>
            </a:r>
          </a:p>
          <a:p>
            <a:r>
              <a:rPr lang="en-US" sz="2000"/>
              <a:t>Consequences</a:t>
            </a:r>
          </a:p>
          <a:p>
            <a:pPr lvl="1"/>
            <a:r>
              <a:rPr lang="en-US" sz="2000"/>
              <a:t>Let me share a quick story with you.</a:t>
            </a:r>
            <a:endParaRPr lang="en-CA" sz="2000"/>
          </a:p>
        </p:txBody>
      </p:sp>
    </p:spTree>
    <p:extLst>
      <p:ext uri="{BB962C8B-B14F-4D97-AF65-F5344CB8AC3E}">
        <p14:creationId xmlns:p14="http://schemas.microsoft.com/office/powerpoint/2010/main" val="1599597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E448-2863-4F69-A275-3F9AAFB4D02D}"/>
              </a:ext>
            </a:extLst>
          </p:cNvPr>
          <p:cNvSpPr>
            <a:spLocks noGrp="1"/>
          </p:cNvSpPr>
          <p:nvPr>
            <p:ph type="title"/>
          </p:nvPr>
        </p:nvSpPr>
        <p:spPr/>
        <p:txBody>
          <a:bodyPr/>
          <a:lstStyle/>
          <a:p>
            <a:r>
              <a:rPr lang="en-US" dirty="0"/>
              <a:t>Resource Allocation Graph – 1 </a:t>
            </a:r>
            <a:endParaRPr lang="en-CA" dirty="0"/>
          </a:p>
        </p:txBody>
      </p:sp>
      <p:sp>
        <p:nvSpPr>
          <p:cNvPr id="3" name="Content Placeholder 2">
            <a:extLst>
              <a:ext uri="{FF2B5EF4-FFF2-40B4-BE49-F238E27FC236}">
                <a16:creationId xmlns:a16="http://schemas.microsoft.com/office/drawing/2014/main" id="{BD63DC34-3615-4C0F-B754-58549C9E6EFE}"/>
              </a:ext>
            </a:extLst>
          </p:cNvPr>
          <p:cNvSpPr>
            <a:spLocks noGrp="1"/>
          </p:cNvSpPr>
          <p:nvPr>
            <p:ph idx="1"/>
          </p:nvPr>
        </p:nvSpPr>
        <p:spPr>
          <a:xfrm>
            <a:off x="838200" y="1825625"/>
            <a:ext cx="10830886" cy="4351338"/>
          </a:xfrm>
        </p:spPr>
        <p:txBody>
          <a:bodyPr/>
          <a:lstStyle/>
          <a:p>
            <a:pPr marL="0" indent="0" algn="ctr">
              <a:buNone/>
            </a:pPr>
            <a:r>
              <a:rPr lang="en-US" dirty="0"/>
              <a:t>Three processes are sharing 2 resources, each containing 4 identical units</a:t>
            </a:r>
            <a:endParaRPr lang="en-CA" dirty="0"/>
          </a:p>
        </p:txBody>
      </p:sp>
      <p:pic>
        <p:nvPicPr>
          <p:cNvPr id="5" name="Picture 4">
            <a:extLst>
              <a:ext uri="{FF2B5EF4-FFF2-40B4-BE49-F238E27FC236}">
                <a16:creationId xmlns:a16="http://schemas.microsoft.com/office/drawing/2014/main" id="{0EC9BEFD-AC78-4CA4-B0C6-15D2F8FE3343}"/>
              </a:ext>
            </a:extLst>
          </p:cNvPr>
          <p:cNvPicPr>
            <a:picLocks noChangeAspect="1"/>
          </p:cNvPicPr>
          <p:nvPr/>
        </p:nvPicPr>
        <p:blipFill>
          <a:blip r:embed="rId2"/>
          <a:stretch>
            <a:fillRect/>
          </a:stretch>
        </p:blipFill>
        <p:spPr>
          <a:xfrm>
            <a:off x="3724755" y="2816225"/>
            <a:ext cx="5057775" cy="3495675"/>
          </a:xfrm>
          <a:prstGeom prst="rect">
            <a:avLst/>
          </a:prstGeom>
        </p:spPr>
      </p:pic>
    </p:spTree>
    <p:extLst>
      <p:ext uri="{BB962C8B-B14F-4D97-AF65-F5344CB8AC3E}">
        <p14:creationId xmlns:p14="http://schemas.microsoft.com/office/powerpoint/2010/main" val="2610024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5A71-4E89-4340-B0DB-900E3097056E}"/>
              </a:ext>
            </a:extLst>
          </p:cNvPr>
          <p:cNvSpPr>
            <a:spLocks noGrp="1"/>
          </p:cNvSpPr>
          <p:nvPr>
            <p:ph type="title"/>
          </p:nvPr>
        </p:nvSpPr>
        <p:spPr/>
        <p:txBody>
          <a:bodyPr/>
          <a:lstStyle/>
          <a:p>
            <a:r>
              <a:rPr lang="en-US" dirty="0"/>
              <a:t>Resource Allocation Graph – 2 </a:t>
            </a:r>
            <a:endParaRPr lang="en-CA" dirty="0"/>
          </a:p>
        </p:txBody>
      </p:sp>
      <p:sp>
        <p:nvSpPr>
          <p:cNvPr id="3" name="Content Placeholder 2">
            <a:extLst>
              <a:ext uri="{FF2B5EF4-FFF2-40B4-BE49-F238E27FC236}">
                <a16:creationId xmlns:a16="http://schemas.microsoft.com/office/drawing/2014/main" id="{BD3657B0-A08A-46B1-9424-FCC77A356781}"/>
              </a:ext>
            </a:extLst>
          </p:cNvPr>
          <p:cNvSpPr>
            <a:spLocks noGrp="1"/>
          </p:cNvSpPr>
          <p:nvPr>
            <p:ph idx="1"/>
          </p:nvPr>
        </p:nvSpPr>
        <p:spPr>
          <a:xfrm>
            <a:off x="838199" y="1825625"/>
            <a:ext cx="10956721" cy="867241"/>
          </a:xfrm>
        </p:spPr>
        <p:txBody>
          <a:bodyPr/>
          <a:lstStyle/>
          <a:p>
            <a:pPr marL="0" indent="0" algn="ctr">
              <a:buNone/>
            </a:pPr>
            <a:r>
              <a:rPr lang="en-US" dirty="0"/>
              <a:t>p1 is holding 1 unit of r1 and 1 unit of r2. p2 is holding 1 unit of r1. p3 is holding 2 units of r2</a:t>
            </a:r>
            <a:endParaRPr lang="en-CA" dirty="0"/>
          </a:p>
        </p:txBody>
      </p:sp>
      <p:pic>
        <p:nvPicPr>
          <p:cNvPr id="5" name="Picture 4">
            <a:extLst>
              <a:ext uri="{FF2B5EF4-FFF2-40B4-BE49-F238E27FC236}">
                <a16:creationId xmlns:a16="http://schemas.microsoft.com/office/drawing/2014/main" id="{0A439C2B-D515-4F02-B322-69C4C7CF80A3}"/>
              </a:ext>
            </a:extLst>
          </p:cNvPr>
          <p:cNvPicPr>
            <a:picLocks noChangeAspect="1"/>
          </p:cNvPicPr>
          <p:nvPr/>
        </p:nvPicPr>
        <p:blipFill>
          <a:blip r:embed="rId2"/>
          <a:stretch>
            <a:fillRect/>
          </a:stretch>
        </p:blipFill>
        <p:spPr>
          <a:xfrm>
            <a:off x="3529012" y="3045421"/>
            <a:ext cx="5133975" cy="3267075"/>
          </a:xfrm>
          <a:prstGeom prst="rect">
            <a:avLst/>
          </a:prstGeom>
        </p:spPr>
      </p:pic>
    </p:spTree>
    <p:extLst>
      <p:ext uri="{BB962C8B-B14F-4D97-AF65-F5344CB8AC3E}">
        <p14:creationId xmlns:p14="http://schemas.microsoft.com/office/powerpoint/2010/main" val="21584742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7F674957A2794AAA3485D363A83097" ma:contentTypeVersion="12" ma:contentTypeDescription="Create a new document." ma:contentTypeScope="" ma:versionID="91f62b3c4bbdc1cb42b042d5d31c665d">
  <xsd:schema xmlns:xsd="http://www.w3.org/2001/XMLSchema" xmlns:xs="http://www.w3.org/2001/XMLSchema" xmlns:p="http://schemas.microsoft.com/office/2006/metadata/properties" xmlns:ns3="a4a27f17-d609-4dec-ad76-8ee790905f67" xmlns:ns4="19ab2e2b-bcb2-4f08-a38c-8783603e134e" targetNamespace="http://schemas.microsoft.com/office/2006/metadata/properties" ma:root="true" ma:fieldsID="e5c23517bdb8ef6bde52905214cdbf3d" ns3:_="" ns4:_="">
    <xsd:import namespace="a4a27f17-d609-4dec-ad76-8ee790905f67"/>
    <xsd:import namespace="19ab2e2b-bcb2-4f08-a38c-8783603e134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a27f17-d609-4dec-ad76-8ee790905f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ab2e2b-bcb2-4f08-a38c-8783603e134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88F9A92-F50C-42D0-96F0-E61F608B0E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a27f17-d609-4dec-ad76-8ee790905f67"/>
    <ds:schemaRef ds:uri="19ab2e2b-bcb2-4f08-a38c-8783603e13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206964-AD85-4025-A2FF-D34188F86496}">
  <ds:schemaRefs>
    <ds:schemaRef ds:uri="http://schemas.microsoft.com/sharepoint/v3/contenttype/forms"/>
  </ds:schemaRefs>
</ds:datastoreItem>
</file>

<file path=customXml/itemProps3.xml><?xml version="1.0" encoding="utf-8"?>
<ds:datastoreItem xmlns:ds="http://schemas.openxmlformats.org/officeDocument/2006/customXml" ds:itemID="{5B3C4701-36A0-4FF2-8AE8-F634913FB08C}">
  <ds:schemaRefs>
    <ds:schemaRef ds:uri="http://purl.org/dc/dcmitype/"/>
    <ds:schemaRef ds:uri="19ab2e2b-bcb2-4f08-a38c-8783603e134e"/>
    <ds:schemaRef ds:uri="http://www.w3.org/XML/1998/namespace"/>
    <ds:schemaRef ds:uri="http://purl.org/dc/terms/"/>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a4a27f17-d609-4dec-ad76-8ee790905f67"/>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939</TotalTime>
  <Words>3724</Words>
  <Application>Microsoft Office PowerPoint</Application>
  <PresentationFormat>Widescreen</PresentationFormat>
  <Paragraphs>391</Paragraphs>
  <Slides>74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74</vt:i4>
      </vt:variant>
    </vt:vector>
  </HeadingPairs>
  <TitlesOfParts>
    <vt:vector size="78" baseType="lpstr">
      <vt:lpstr>Arial</vt:lpstr>
      <vt:lpstr>Calibri</vt:lpstr>
      <vt:lpstr>Calibri Light</vt:lpstr>
      <vt:lpstr>Office Theme</vt:lpstr>
      <vt:lpstr>COIS 3320: Fundamentals of Operating Systems</vt:lpstr>
      <vt:lpstr>Overview</vt:lpstr>
      <vt:lpstr>Announcements/Reminders</vt:lpstr>
      <vt:lpstr>Recap</vt:lpstr>
      <vt:lpstr>Deadlock</vt:lpstr>
      <vt:lpstr>System Model for Deadlocks</vt:lpstr>
      <vt:lpstr>Blocked</vt:lpstr>
      <vt:lpstr>Resource Allocation Graph – 1 </vt:lpstr>
      <vt:lpstr>Resource Allocation Graph – 2 </vt:lpstr>
      <vt:lpstr>Resource Allocation Graph – 3</vt:lpstr>
      <vt:lpstr>Resource Allocation Graph – 4</vt:lpstr>
      <vt:lpstr>Resource Allocation Graph – 5</vt:lpstr>
      <vt:lpstr>Deadlocks With Reusable Resources</vt:lpstr>
      <vt:lpstr>State Transitions</vt:lpstr>
      <vt:lpstr>State Transitions – Visualized – 1 </vt:lpstr>
      <vt:lpstr>State Transitions – Visualized – 2</vt:lpstr>
      <vt:lpstr>State Transitions – Visualized – 3</vt:lpstr>
      <vt:lpstr>State Transitions – Visualized – 4</vt:lpstr>
      <vt:lpstr>State Transitions – Visualized – 5</vt:lpstr>
      <vt:lpstr>State Transitions – Visualized – 6</vt:lpstr>
      <vt:lpstr>Deadlock States &amp; Safe States</vt:lpstr>
      <vt:lpstr>Deadlock Detection</vt:lpstr>
      <vt:lpstr>Theorem</vt:lpstr>
      <vt:lpstr>Graph Reduction Algorithm </vt:lpstr>
      <vt:lpstr>Reduction of A Resource Allocation Graph – 1</vt:lpstr>
      <vt:lpstr>Reduction of A Resource Allocation Graph – 2</vt:lpstr>
      <vt:lpstr>Reduction of A Resource Allocation Graph – 3</vt:lpstr>
      <vt:lpstr>Continuous Deadlock Detection</vt:lpstr>
      <vt:lpstr>Continuous Deadlock Detection Visualized – 1  </vt:lpstr>
      <vt:lpstr>Continuous Deadlock Detection Visualized – 2</vt:lpstr>
      <vt:lpstr>Continuous Deadlock Detection Visualized – 3</vt:lpstr>
      <vt:lpstr>Continuous Deadlock Detection Visualized – 4</vt:lpstr>
      <vt:lpstr>Continuous Deadlock Detection Visualized – 5</vt:lpstr>
      <vt:lpstr>Continuous Deadlock Detection Visualized – 6</vt:lpstr>
      <vt:lpstr>Deadlock Detection W/ Single-Unit Resources</vt:lpstr>
      <vt:lpstr>Wait For Graph – Visualized – 1 </vt:lpstr>
      <vt:lpstr>Wait For Graph – Visualized – 2</vt:lpstr>
      <vt:lpstr>Wait For Graph – Visualized – 3</vt:lpstr>
      <vt:lpstr>Wait For Graph – Visualized – 4</vt:lpstr>
      <vt:lpstr>Wait For Graph – Visualized – 5</vt:lpstr>
      <vt:lpstr>Wait For Graph – Theorem</vt:lpstr>
      <vt:lpstr>Deadlock Avoidance &amp; Prevention</vt:lpstr>
      <vt:lpstr>Dynamic Deadlock Avoidance</vt:lpstr>
      <vt:lpstr>Claim Graph – Visualized – 1 </vt:lpstr>
      <vt:lpstr>Claim Graph – Visualized – 2</vt:lpstr>
      <vt:lpstr>Claim Graph – Visualized – 3</vt:lpstr>
      <vt:lpstr>Claim Graph – Visualized – 4</vt:lpstr>
      <vt:lpstr>Claim Graph – Visualized – 5</vt:lpstr>
      <vt:lpstr>Claim Graph – Visualized – 6</vt:lpstr>
      <vt:lpstr>Deadlock Avoidance Algorithm: The Banker’s Algorithm</vt:lpstr>
      <vt:lpstr>The Banker’s Algorithm</vt:lpstr>
      <vt:lpstr>The Banker’s Algorithm – Visualized – 1 </vt:lpstr>
      <vt:lpstr>The Banker’s Algorithm – Visualized – 2</vt:lpstr>
      <vt:lpstr>The Banker’s Algorithm – Visualized – 3</vt:lpstr>
      <vt:lpstr>The Banker’s Algorithm – Visualized – 4</vt:lpstr>
      <vt:lpstr>The Banker’s Algorithm – Visualized – 5</vt:lpstr>
      <vt:lpstr>The Banker’s Algorithm – Visualized – 6</vt:lpstr>
      <vt:lpstr>The Banker’s Algorithm – Visualized – 7</vt:lpstr>
      <vt:lpstr>Deadlock Avoidance W/ Single-Unit Resources</vt:lpstr>
      <vt:lpstr>Static Deadlock Prevention</vt:lpstr>
      <vt:lpstr>Eliminating Hold &amp; Wait</vt:lpstr>
      <vt:lpstr>Eliminating Circular Wait</vt:lpstr>
      <vt:lpstr>Banker’s Algorithm Exercise</vt:lpstr>
      <vt:lpstr>Banker’s Algorithm Exercise</vt:lpstr>
      <vt:lpstr>Banker’s Algorithm Exercise – A </vt:lpstr>
      <vt:lpstr>Banker’s Algorithm Exercise – B</vt:lpstr>
      <vt:lpstr>Banker’s Algorithm Exercise – C</vt:lpstr>
      <vt:lpstr>Banker’s Algorithm Exercise – D</vt:lpstr>
      <vt:lpstr>Midterm Information</vt:lpstr>
      <vt:lpstr>Midterm General Information</vt:lpstr>
      <vt:lpstr>Midterm General Information</vt:lpstr>
      <vt:lpstr>Midterm Content</vt:lpstr>
      <vt:lpstr>Midterm Office Hours</vt:lpstr>
      <vt:lpstr>Midterm Academic Dishonesty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COIS 3320: Fundamentals of Operating Systems</dc:title>
  <dc:creator>Alaadin Addas</dc:creator>
  <cp:lastModifiedBy>Alaadin Addas</cp:lastModifiedBy>
  <cp:revision>8</cp:revision>
  <dcterms:created xsi:type="dcterms:W3CDTF">2021-02-26T01:49:51Z</dcterms:created>
  <dcterms:modified xsi:type="dcterms:W3CDTF">2021-02-26T17:29:43Z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0x010100E47F674957A2794AAA3485D363A83097</vt:lpwstr>
  </property>
</Properties>
</file>